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7010400" cy="11125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pv/QHD7H9L5bgX/OVIyMnfF72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8"/>
  </p:normalViewPr>
  <p:slideViewPr>
    <p:cSldViewPr snapToGrid="0">
      <p:cViewPr varScale="1">
        <p:scale>
          <a:sx n="105" d="100"/>
          <a:sy n="105" d="100"/>
        </p:scale>
        <p:origin x="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" name="Google Shape;48;p2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69" name="Google Shape;69;p3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7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00" name="Google Shape;100;p7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9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9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1">
  <p:cSld name="Lámina interior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body" idx="2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 2">
  <p:cSld name="Lámina interior 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3">
  <p:cSld name="Lámina interior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>
  <p:cSld name="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body" idx="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4">
  <p:cSld name="Lámina interior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5">
  <p:cSld name="Lámina interior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6">
  <p:cSld name="Lámina interior 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7">
  <p:cSld name="Lámina interior 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erre">
  <p:cSld name="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velyn.olave@edurenca.c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aria.bernstein@edurenca.c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"/>
          <p:cNvSpPr txBox="1">
            <a:spLocks noGrp="1"/>
          </p:cNvSpPr>
          <p:nvPr>
            <p:ph type="body" idx="1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Diseño e impl</a:t>
            </a:r>
            <a:r>
              <a:rPr lang="es-ES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eme</a:t>
            </a:r>
            <a:r>
              <a:rPr lang="es-ES"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ntación de la asignatura de Desarrollo Personal y Socioemocional en educación parvularia y básica.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Escuela Domingo Santa María González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Renca </a:t>
            </a:r>
            <a:endParaRPr sz="2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5" name="Google Shape;4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190" y="536472"/>
            <a:ext cx="6276492" cy="1556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"/>
          <p:cNvSpPr txBox="1">
            <a:spLocks noGrp="1"/>
          </p:cNvSpPr>
          <p:nvPr>
            <p:ph type="body" idx="1"/>
          </p:nvPr>
        </p:nvSpPr>
        <p:spPr>
          <a:xfrm>
            <a:off x="715308" y="717400"/>
            <a:ext cx="11038887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Conclusiones / Comentarios / Recomendaciones</a:t>
            </a:r>
            <a:endParaRPr/>
          </a:p>
        </p:txBody>
      </p:sp>
      <p:sp>
        <p:nvSpPr>
          <p:cNvPr id="148" name="Google Shape;148;p10"/>
          <p:cNvSpPr txBox="1">
            <a:spLocks noGrp="1"/>
          </p:cNvSpPr>
          <p:nvPr>
            <p:ph type="body" idx="2"/>
          </p:nvPr>
        </p:nvSpPr>
        <p:spPr>
          <a:xfrm>
            <a:off x="785428" y="5420412"/>
            <a:ext cx="10818967" cy="84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0000" lnSpcReduction="1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4324"/>
              <a:buNone/>
            </a:pPr>
            <a:r>
              <a:rPr lang="es-ES" sz="3681"/>
              <a:t>Contactos: </a:t>
            </a:r>
            <a:endParaRPr sz="3681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4324"/>
              <a:buNone/>
            </a:pPr>
            <a:r>
              <a:rPr lang="es-ES" sz="3681" u="sng">
                <a:solidFill>
                  <a:schemeClr val="hlink"/>
                </a:solidFill>
                <a:hlinkClick r:id="rId3"/>
              </a:rPr>
              <a:t>evelyn.olave@edurenca.cl</a:t>
            </a:r>
            <a:r>
              <a:rPr lang="es-ES" sz="3681"/>
              <a:t> </a:t>
            </a:r>
            <a:r>
              <a:rPr lang="es-ES" sz="3681" u="sng">
                <a:solidFill>
                  <a:schemeClr val="hlink"/>
                </a:solidFill>
                <a:hlinkClick r:id="rId4"/>
              </a:rPr>
              <a:t>maria.bernstein@edurenca.cl</a:t>
            </a:r>
            <a:r>
              <a:rPr lang="es-ES" sz="3681"/>
              <a:t> </a:t>
            </a:r>
            <a:endParaRPr sz="3681"/>
          </a:p>
          <a:p>
            <a:pPr marL="342900" lvl="0" indent="-215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b="1"/>
          </a:p>
        </p:txBody>
      </p:sp>
      <p:sp>
        <p:nvSpPr>
          <p:cNvPr id="149" name="Google Shape;149;p10"/>
          <p:cNvSpPr txBox="1"/>
          <p:nvPr/>
        </p:nvSpPr>
        <p:spPr>
          <a:xfrm>
            <a:off x="1008575" y="1429863"/>
            <a:ext cx="9754800" cy="3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Verdana"/>
              <a:buChar char="●"/>
            </a:pPr>
            <a:r>
              <a:rPr lang="es-ES" sz="1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Como comunidad nos parece fundamental continuar con un programa de desarrollo socioemocional y afectivo </a:t>
            </a: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Verdana"/>
              <a:buChar char="●"/>
            </a:pPr>
            <a:r>
              <a:rPr lang="es-ES" sz="1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Relevamos lo fundamental que es situar e integrar a estos programas, las características de cada espacio educativo, fortaleciendo el despliegue del proyecto educativo institucional.</a:t>
            </a: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Verdana"/>
              <a:buChar char="●"/>
            </a:pPr>
            <a:r>
              <a:rPr lang="es-ES" sz="1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Estas propuestas se constituyen como procesos de producción curricular, por tanto requieren las condiciones para originarlas. De ahí se vuelve sustancial los modelos de gestión institucional y las prioridades que cada equipo de gestión/directivo tenga. </a:t>
            </a: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●"/>
            </a:pPr>
            <a:r>
              <a:rPr lang="es-ES" sz="1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 términos del desarrollo profesional docente, esta experiencia posee un fuerte componente colaborativo, ya sea en el diálogo, como en la forma en que se construye el saber colectivo.  </a:t>
            </a:r>
            <a:r>
              <a:rPr lang="es-ES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1085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1. Nuestra Comunidad Educativa: Identificación del establecimiento </a:t>
            </a:r>
            <a:endParaRPr sz="2400" b="0"/>
          </a:p>
        </p:txBody>
      </p:sp>
      <p:grpSp>
        <p:nvGrpSpPr>
          <p:cNvPr id="52" name="Google Shape;52;p2"/>
          <p:cNvGrpSpPr/>
          <p:nvPr/>
        </p:nvGrpSpPr>
        <p:grpSpPr>
          <a:xfrm>
            <a:off x="4941526" y="2513969"/>
            <a:ext cx="6646954" cy="2700325"/>
            <a:chOff x="0" y="612093"/>
            <a:chExt cx="6646954" cy="2700325"/>
          </a:xfrm>
        </p:grpSpPr>
        <p:sp>
          <p:nvSpPr>
            <p:cNvPr id="53" name="Google Shape;53;p2"/>
            <p:cNvSpPr/>
            <p:nvPr/>
          </p:nvSpPr>
          <p:spPr>
            <a:xfrm>
              <a:off x="0" y="612093"/>
              <a:ext cx="2077173" cy="1246304"/>
            </a:xfrm>
            <a:prstGeom prst="rect">
              <a:avLst/>
            </a:prstGeom>
            <a:solidFill>
              <a:srgbClr val="E777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 txBox="1"/>
            <p:nvPr/>
          </p:nvSpPr>
          <p:spPr>
            <a:xfrm>
              <a:off x="0" y="612093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Establecimiento municipal, Renca.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284890" y="612093"/>
              <a:ext cx="2077173" cy="1246304"/>
            </a:xfrm>
            <a:prstGeom prst="rect">
              <a:avLst/>
            </a:prstGeom>
            <a:solidFill>
              <a:srgbClr val="DF6A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 txBox="1"/>
            <p:nvPr/>
          </p:nvSpPr>
          <p:spPr>
            <a:xfrm>
              <a:off x="2284890" y="612093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597 estudiantes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Verdana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NT1-8vo básico.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569781" y="612093"/>
              <a:ext cx="2077173" cy="1246304"/>
            </a:xfrm>
            <a:prstGeom prst="rect">
              <a:avLst/>
            </a:prstGeom>
            <a:solidFill>
              <a:srgbClr val="755E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 txBox="1"/>
            <p:nvPr/>
          </p:nvSpPr>
          <p:spPr>
            <a:xfrm>
              <a:off x="4569781" y="612093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Verdana"/>
                <a:buNone/>
              </a:pPr>
              <a:r>
                <a:rPr lang="es-ES" sz="1400" b="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IVE declarado del 92% </a:t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0" y="2066114"/>
              <a:ext cx="2077173" cy="1246304"/>
            </a:xfrm>
            <a:prstGeom prst="rect">
              <a:avLst/>
            </a:prstGeom>
            <a:solidFill>
              <a:srgbClr val="52A3CA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 txBox="1"/>
            <p:nvPr/>
          </p:nvSpPr>
          <p:spPr>
            <a:xfrm>
              <a:off x="0" y="2066114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2019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Incorporación de estudiantes mujeres y transg</a:t>
              </a:r>
              <a:r>
                <a:rPr lang="es-ES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énero</a:t>
              </a: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sz="140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284890" y="2066114"/>
              <a:ext cx="2077173" cy="1246304"/>
            </a:xfrm>
            <a:prstGeom prst="rect">
              <a:avLst/>
            </a:prstGeom>
            <a:solidFill>
              <a:srgbClr val="49BD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 txBox="1"/>
            <p:nvPr/>
          </p:nvSpPr>
          <p:spPr>
            <a:xfrm>
              <a:off x="2284890" y="2066114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Sellos institucionales: enfoque de género y  desarrollo socioemocional.</a:t>
              </a:r>
              <a:r>
                <a:rPr lang="es-ES" sz="14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569781" y="2066114"/>
              <a:ext cx="2077173" cy="1246304"/>
            </a:xfrm>
            <a:prstGeom prst="rect">
              <a:avLst/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 txBox="1"/>
            <p:nvPr/>
          </p:nvSpPr>
          <p:spPr>
            <a:xfrm>
              <a:off x="4569781" y="2066114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Verdana"/>
                <a:buNone/>
              </a:pPr>
              <a:r>
                <a:rPr lang="es-ES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Cultura escolar con base en los Derechos de la infancia</a:t>
              </a:r>
              <a:r>
                <a:rPr lang="es-ES" sz="1400" b="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: vínculo entre el mundo adulto e infantil es primordial. </a:t>
              </a:r>
              <a:endParaRPr/>
            </a:p>
          </p:txBody>
        </p:sp>
      </p:grpSp>
      <p:pic>
        <p:nvPicPr>
          <p:cNvPr id="65" name="Google Shape;6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438" y="2419941"/>
            <a:ext cx="4425033" cy="2451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"/>
          <p:cNvSpPr txBox="1"/>
          <p:nvPr/>
        </p:nvSpPr>
        <p:spPr>
          <a:xfrm>
            <a:off x="1675275" y="597650"/>
            <a:ext cx="96315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ES" sz="28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          </a:t>
            </a:r>
            <a:endParaRPr sz="28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ES" sz="28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Contexto: necesidad a la base de la experiencia </a:t>
            </a:r>
            <a:endParaRPr sz="200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2" name="Google Shape;72;p3" descr="Lupa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2030" y="597646"/>
            <a:ext cx="721675" cy="72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3"/>
          <p:cNvPicPr preferRelativeResize="0"/>
          <p:nvPr/>
        </p:nvPicPr>
        <p:blipFill rotWithShape="1">
          <a:blip r:embed="rId5">
            <a:alphaModFix/>
          </a:blip>
          <a:srcRect l="13770"/>
          <a:stretch/>
        </p:blipFill>
        <p:spPr>
          <a:xfrm>
            <a:off x="374175" y="1855500"/>
            <a:ext cx="5393125" cy="3147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"/>
          <p:cNvSpPr txBox="1"/>
          <p:nvPr/>
        </p:nvSpPr>
        <p:spPr>
          <a:xfrm>
            <a:off x="6001700" y="1680400"/>
            <a:ext cx="5585100" cy="17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6195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100"/>
              <a:buFont typeface="Verdana"/>
              <a:buAutoNum type="arabicPeriod"/>
            </a:pPr>
            <a:r>
              <a:rPr lang="es-ES" sz="2100" i="0" u="none" strike="noStrike" cap="none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Dinámicas interrelaciones y vinculares frágiles, explicadas por una dificultad de identificar, leer</a:t>
            </a:r>
            <a:r>
              <a:rPr lang="es-ES" sz="2100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 y</a:t>
            </a:r>
            <a:r>
              <a:rPr lang="es-ES" sz="2100" i="0" u="none" strike="noStrike" cap="none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 gestionar las emociones. </a:t>
            </a:r>
            <a:endParaRPr sz="70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5" name="Google Shape;75;p3"/>
          <p:cNvSpPr txBox="1"/>
          <p:nvPr/>
        </p:nvSpPr>
        <p:spPr>
          <a:xfrm>
            <a:off x="6001700" y="3823825"/>
            <a:ext cx="5878200" cy="19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800"/>
              <a:buFont typeface="Arial"/>
              <a:buNone/>
            </a:pPr>
            <a:r>
              <a:rPr lang="es-ES" sz="2100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2. Falta de referencias y modelos que instalen una mirada crítica alternativa a entornos en los que la violencia, el maltrato y la discriminación se encuentran altamente normalizados. </a:t>
            </a:r>
            <a:endParaRPr sz="2700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>
            <a:spLocks noGrp="1"/>
          </p:cNvSpPr>
          <p:nvPr>
            <p:ph type="body" idx="1"/>
          </p:nvPr>
        </p:nvSpPr>
        <p:spPr>
          <a:xfrm>
            <a:off x="715308" y="717400"/>
            <a:ext cx="11038887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2. Descripción de prácticas</a:t>
            </a:r>
            <a:endParaRPr/>
          </a:p>
        </p:txBody>
      </p:sp>
      <p:sp>
        <p:nvSpPr>
          <p:cNvPr id="81" name="Google Shape;81;p5"/>
          <p:cNvSpPr txBox="1"/>
          <p:nvPr/>
        </p:nvSpPr>
        <p:spPr>
          <a:xfrm>
            <a:off x="1656900" y="1487150"/>
            <a:ext cx="8878200" cy="28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Promover una cultura escolar que colabore a que, tanto estudiantes como adultos, puedan adquirir y aplicar de manera efectiva los conocimientos, actitudes y habilidades necesarias para reconocer y regular sus emociones, demostrar empatía hacia los demás, establecer y alcanzar metas positivas, construir y mantener relaciones saludables y tomar decisiones responsables. 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82" name="Google Shape;8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8550" y="3817675"/>
            <a:ext cx="5614901" cy="246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"/>
          <p:cNvSpPr txBox="1">
            <a:spLocks noGrp="1"/>
          </p:cNvSpPr>
          <p:nvPr>
            <p:ph type="body" idx="1"/>
          </p:nvPr>
        </p:nvSpPr>
        <p:spPr>
          <a:xfrm>
            <a:off x="712083" y="478325"/>
            <a:ext cx="110388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2. Descripción de prácticas</a:t>
            </a:r>
            <a:endParaRPr/>
          </a:p>
        </p:txBody>
      </p:sp>
      <p:pic>
        <p:nvPicPr>
          <p:cNvPr id="88" name="Google Shape;8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075" y="346150"/>
            <a:ext cx="10489449" cy="631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3. RESULTADOS Y APRENDIZAJES</a:t>
            </a: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body" idx="2"/>
          </p:nvPr>
        </p:nvSpPr>
        <p:spPr>
          <a:xfrm>
            <a:off x="4315226" y="1956905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➔"/>
            </a:pPr>
            <a:r>
              <a:rPr lang="es-ES"/>
              <a:t>Sin aumento de situaciones de convivencia entre compañeros, aun cuando la realidad nacional es al alza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body" idx="3"/>
          </p:nvPr>
        </p:nvSpPr>
        <p:spPr>
          <a:xfrm>
            <a:off x="715300" y="1956901"/>
            <a:ext cx="3362400" cy="16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➔"/>
            </a:pPr>
            <a:r>
              <a:rPr lang="es-ES"/>
              <a:t>Desarrollo de una línea institucional de abordaje formativo de la convivencia escolar, no presente previamente en la escuela</a:t>
            </a:r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body" idx="4"/>
          </p:nvPr>
        </p:nvSpPr>
        <p:spPr>
          <a:xfrm>
            <a:off x="7915141" y="1956905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➔"/>
            </a:pPr>
            <a:r>
              <a:rPr lang="es-ES"/>
              <a:t>Adhesión de las/os estudiantes a los talleres fue amplia y mayoritaria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/>
          <p:nvPr/>
        </p:nvSpPr>
        <p:spPr>
          <a:xfrm>
            <a:off x="5805200" y="430075"/>
            <a:ext cx="5142900" cy="16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73277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Impacto de la Experiencia</a:t>
            </a:r>
            <a:endParaRPr sz="3200" b="0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3" name="Google Shape;10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2475" y="1017501"/>
            <a:ext cx="4171650" cy="496427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7"/>
          <p:cNvSpPr txBox="1"/>
          <p:nvPr/>
        </p:nvSpPr>
        <p:spPr>
          <a:xfrm>
            <a:off x="6006400" y="1670175"/>
            <a:ext cx="4986600" cy="38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➔"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Espacio reflexivo durante los consejos docentes.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➔"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Establecimiento de prácticas de autocuidado y cuidado colectivo.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➔"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Gestión emocional del equipo se enriqueció con nuevas prácticas.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➔"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Vínculo respetuoso y comprometido entre docentes a cargo de cursos y sus estudiantes.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➔"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Liderazgo distribuido desde una gestión institucional horizontal.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1085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ES" sz="2400"/>
              <a:t>Impacto de la Experiencia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ES" sz="2400" b="0"/>
              <a:t>Resultados en los aprendizajes de los </a:t>
            </a:r>
            <a:r>
              <a:rPr lang="es-ES" sz="2400"/>
              <a:t>estudiantes</a:t>
            </a:r>
            <a:endParaRPr sz="2400"/>
          </a:p>
        </p:txBody>
      </p:sp>
      <p:grpSp>
        <p:nvGrpSpPr>
          <p:cNvPr id="110" name="Google Shape;110;p8"/>
          <p:cNvGrpSpPr/>
          <p:nvPr/>
        </p:nvGrpSpPr>
        <p:grpSpPr>
          <a:xfrm>
            <a:off x="4185150" y="2414967"/>
            <a:ext cx="7469182" cy="2931482"/>
            <a:chOff x="0" y="546793"/>
            <a:chExt cx="6646954" cy="2608776"/>
          </a:xfrm>
        </p:grpSpPr>
        <p:sp>
          <p:nvSpPr>
            <p:cNvPr id="111" name="Google Shape;111;p8"/>
            <p:cNvSpPr/>
            <p:nvPr/>
          </p:nvSpPr>
          <p:spPr>
            <a:xfrm>
              <a:off x="2333808" y="546798"/>
              <a:ext cx="2077173" cy="1246304"/>
            </a:xfrm>
            <a:prstGeom prst="rect">
              <a:avLst/>
            </a:prstGeom>
            <a:solidFill>
              <a:srgbClr val="E77780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8"/>
            <p:cNvSpPr txBox="1"/>
            <p:nvPr/>
          </p:nvSpPr>
          <p:spPr>
            <a:xfrm>
              <a:off x="2333808" y="546798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Calibri"/>
                <a:buNone/>
              </a:pPr>
              <a:r>
                <a:rPr lang="es-ES" sz="1573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Alfabetización emocional inicial </a:t>
              </a:r>
              <a:endParaRPr sz="157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4569781" y="546798"/>
              <a:ext cx="2077173" cy="1246304"/>
            </a:xfrm>
            <a:prstGeom prst="rect">
              <a:avLst/>
            </a:prstGeom>
            <a:solidFill>
              <a:srgbClr val="DF6AD8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8"/>
            <p:cNvSpPr txBox="1"/>
            <p:nvPr/>
          </p:nvSpPr>
          <p:spPr>
            <a:xfrm>
              <a:off x="4569781" y="546798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Calibri"/>
                <a:buNone/>
              </a:pPr>
              <a:r>
                <a:rPr lang="es-ES" sz="1573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Identificación de situaciones que provocan malestar. </a:t>
              </a:r>
              <a:endParaRPr sz="1573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5" name="Google Shape;115;p8"/>
            <p:cNvSpPr/>
            <p:nvPr/>
          </p:nvSpPr>
          <p:spPr>
            <a:xfrm>
              <a:off x="0" y="1903611"/>
              <a:ext cx="2077173" cy="1246304"/>
            </a:xfrm>
            <a:prstGeom prst="rect">
              <a:avLst/>
            </a:prstGeom>
            <a:solidFill>
              <a:srgbClr val="755ED4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8"/>
            <p:cNvSpPr txBox="1"/>
            <p:nvPr/>
          </p:nvSpPr>
          <p:spPr>
            <a:xfrm>
              <a:off x="0" y="1903611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Calibri"/>
                <a:buNone/>
              </a:pPr>
              <a:r>
                <a:rPr lang="es-ES" sz="1573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Técnicas simples de regulación</a:t>
              </a:r>
              <a:endParaRPr sz="1573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2201" y="546793"/>
              <a:ext cx="2077173" cy="1246304"/>
            </a:xfrm>
            <a:prstGeom prst="rect">
              <a:avLst/>
            </a:prstGeom>
            <a:solidFill>
              <a:srgbClr val="52A3CA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8"/>
            <p:cNvSpPr txBox="1"/>
            <p:nvPr/>
          </p:nvSpPr>
          <p:spPr>
            <a:xfrm>
              <a:off x="2201" y="546793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Calibri"/>
                <a:buNone/>
              </a:pPr>
              <a:r>
                <a:rPr lang="es-ES" sz="1573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Conformación de momentos reflexivos entre compañeras/os</a:t>
              </a:r>
              <a:endParaRPr sz="1573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8"/>
            <p:cNvSpPr/>
            <p:nvPr/>
          </p:nvSpPr>
          <p:spPr>
            <a:xfrm>
              <a:off x="2324834" y="1909265"/>
              <a:ext cx="2077173" cy="1246304"/>
            </a:xfrm>
            <a:prstGeom prst="rect">
              <a:avLst/>
            </a:prstGeom>
            <a:solidFill>
              <a:srgbClr val="49BD80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8"/>
            <p:cNvSpPr txBox="1"/>
            <p:nvPr/>
          </p:nvSpPr>
          <p:spPr>
            <a:xfrm>
              <a:off x="2324834" y="1909265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Verdana"/>
                <a:buNone/>
              </a:pPr>
              <a:r>
                <a:rPr lang="es-ES" sz="1573" b="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Generación de espacios y estados de calma y resiliencia.</a:t>
              </a:r>
              <a:endParaRPr sz="1573"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4569781" y="1889300"/>
              <a:ext cx="2077173" cy="1246304"/>
            </a:xfrm>
            <a:prstGeom prst="rect">
              <a:avLst/>
            </a:prstGeom>
            <a:solidFill>
              <a:srgbClr val="6FAB46"/>
            </a:solidFill>
            <a:ln w="142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02725" tIns="102725" rIns="102725" bIns="102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8"/>
            <p:cNvSpPr txBox="1"/>
            <p:nvPr/>
          </p:nvSpPr>
          <p:spPr>
            <a:xfrm>
              <a:off x="4569781" y="1889300"/>
              <a:ext cx="2077173" cy="1246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9925" tIns="59925" rIns="59925" bIns="59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73"/>
                <a:buFont typeface="Calibri"/>
                <a:buNone/>
              </a:pPr>
              <a:r>
                <a:rPr lang="es-ES" sz="1573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Desarrollo de la conciencia crítica de la realidad social/ vivida </a:t>
              </a:r>
              <a:endParaRPr sz="1573"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id="123" name="Google Shape;12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4844" y="2088176"/>
            <a:ext cx="2437695" cy="4184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"/>
          <p:cNvSpPr txBox="1">
            <a:spLocks noGrp="1"/>
          </p:cNvSpPr>
          <p:nvPr>
            <p:ph type="body" idx="1"/>
          </p:nvPr>
        </p:nvSpPr>
        <p:spPr>
          <a:xfrm>
            <a:off x="715309" y="808701"/>
            <a:ext cx="10161238" cy="1085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/>
              <a:t>Desafíos y Proyecciones</a:t>
            </a:r>
            <a:endParaRPr/>
          </a:p>
        </p:txBody>
      </p:sp>
      <p:grpSp>
        <p:nvGrpSpPr>
          <p:cNvPr id="130" name="Google Shape;130;p9"/>
          <p:cNvGrpSpPr/>
          <p:nvPr/>
        </p:nvGrpSpPr>
        <p:grpSpPr>
          <a:xfrm>
            <a:off x="938618" y="1600734"/>
            <a:ext cx="10329149" cy="4053951"/>
            <a:chOff x="0" y="792034"/>
            <a:chExt cx="10329149" cy="4053951"/>
          </a:xfrm>
        </p:grpSpPr>
        <p:sp>
          <p:nvSpPr>
            <p:cNvPr id="131" name="Google Shape;131;p9"/>
            <p:cNvSpPr/>
            <p:nvPr/>
          </p:nvSpPr>
          <p:spPr>
            <a:xfrm>
              <a:off x="3626661" y="792040"/>
              <a:ext cx="3227859" cy="1936715"/>
            </a:xfrm>
            <a:prstGeom prst="rect">
              <a:avLst/>
            </a:prstGeom>
            <a:solidFill>
              <a:srgbClr val="E777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9"/>
            <p:cNvSpPr txBox="1"/>
            <p:nvPr/>
          </p:nvSpPr>
          <p:spPr>
            <a:xfrm>
              <a:off x="3626661" y="792040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Asegurar un acompañamiento sistemático en aula.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3" name="Google Shape;133;p9"/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solidFill>
              <a:srgbClr val="DF6A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9"/>
            <p:cNvSpPr txBox="1"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Asegurar un modelo de gestión integral.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5" name="Google Shape;135;p9"/>
            <p:cNvSpPr/>
            <p:nvPr/>
          </p:nvSpPr>
          <p:spPr>
            <a:xfrm>
              <a:off x="0" y="2900484"/>
              <a:ext cx="3227859" cy="1936715"/>
            </a:xfrm>
            <a:prstGeom prst="rect">
              <a:avLst/>
            </a:prstGeom>
            <a:solidFill>
              <a:srgbClr val="755E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9"/>
            <p:cNvSpPr txBox="1"/>
            <p:nvPr/>
          </p:nvSpPr>
          <p:spPr>
            <a:xfrm>
              <a:off x="0" y="290048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Verdana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Espacio para la reflexión como comunidad educadora.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7" name="Google Shape;137;p9"/>
            <p:cNvSpPr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  <a:solidFill>
              <a:srgbClr val="52A3CA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9"/>
            <p:cNvSpPr txBox="1"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Verdana"/>
                <a:buNone/>
              </a:pPr>
              <a:r>
                <a:rPr lang="es-ES" sz="1400" i="0" u="none" strike="noStrike" cap="non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Implementación de 3 módulos o unidades de trabajo.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9" name="Google Shape;139;p9"/>
            <p:cNvSpPr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  <a:solidFill>
              <a:srgbClr val="49BD8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9"/>
            <p:cNvSpPr txBox="1"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Consolidar momentos para la evaluación continua </a:t>
              </a:r>
              <a:endParaRPr sz="140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1" name="Google Shape;141;p9"/>
            <p:cNvSpPr/>
            <p:nvPr/>
          </p:nvSpPr>
          <p:spPr>
            <a:xfrm>
              <a:off x="7101290" y="2878244"/>
              <a:ext cx="3227859" cy="1936715"/>
            </a:xfrm>
            <a:prstGeom prst="rect">
              <a:avLst/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9"/>
            <p:cNvSpPr txBox="1"/>
            <p:nvPr/>
          </p:nvSpPr>
          <p:spPr>
            <a:xfrm>
              <a:off x="7101290" y="2878244"/>
              <a:ext cx="3227859" cy="1936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s-ES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Ampliar los talleres a las familias 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Application>Microsoft Macintosh PowerPoint</Application>
  <PresentationFormat>Panorámica</PresentationFormat>
  <Paragraphs>69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 Symbols</vt:lpstr>
      <vt:lpstr>Verdana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Microsoft Office User</dc:creator>
  <cp:lastModifiedBy>Andres Emilio Valenzuela Vizquerra</cp:lastModifiedBy>
  <cp:revision>1</cp:revision>
  <dcterms:created xsi:type="dcterms:W3CDTF">2022-09-08T19:25:06Z</dcterms:created>
  <dcterms:modified xsi:type="dcterms:W3CDTF">2025-10-09T01:03:33Z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