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2"/>
  </p:notesMasterIdLst>
  <p:handoutMasterIdLst>
    <p:handoutMasterId r:id="rId13"/>
  </p:handoutMasterIdLst>
  <p:sldIdLst>
    <p:sldId id="464" r:id="rId5"/>
    <p:sldId id="394" r:id="rId6"/>
    <p:sldId id="2076138001" r:id="rId7"/>
    <p:sldId id="2076138000" r:id="rId8"/>
    <p:sldId id="437" r:id="rId9"/>
    <p:sldId id="465" r:id="rId10"/>
    <p:sldId id="277" r:id="rId11"/>
  </p:sldIdLst>
  <p:sldSz cx="12192000" cy="6858000"/>
  <p:notesSz cx="7010400" cy="11125200"/>
  <p:embeddedFontLst>
    <p:embeddedFont>
      <p:font typeface="Verdana" panose="020B0604030504040204" pitchFamily="34" charset="0"/>
      <p:regular r:id="rId14"/>
      <p:bold r:id="rId15"/>
      <p:italic r:id="rId16"/>
      <p:boldItalic r:id="rId17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AFA202-92D0-4C2B-855E-7F2919E28511}" v="93" dt="2025-10-07T19:52:19.04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07-10-2025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07-10-2025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Promoviendo el desarrollo profesional desde la Nueva Educación Pública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sz="2000" b="1" dirty="0">
                <a:latin typeface="Verdana"/>
                <a:ea typeface="Verdana"/>
              </a:rPr>
              <a:t>División de Desarrollo Educativo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sz="2000" b="1" dirty="0">
                <a:latin typeface="Verdana"/>
                <a:ea typeface="Verdana"/>
              </a:rPr>
              <a:t>Dirección de Educación Pública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sz="2000" b="1" dirty="0">
                <a:latin typeface="Verdana"/>
                <a:ea typeface="Verdana"/>
              </a:rPr>
              <a:t>Octubre, 2025</a:t>
            </a:r>
            <a:endParaRPr lang="es-ES" sz="20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90" y="551220"/>
            <a:ext cx="8052619" cy="189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5C5916E6-9D12-DF27-D4A6-383B16AD97D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900983"/>
            <a:ext cx="9585138" cy="1085472"/>
          </a:xfrm>
        </p:spPr>
        <p:txBody>
          <a:bodyPr>
            <a:normAutofit/>
          </a:bodyPr>
          <a:lstStyle/>
          <a:p>
            <a:r>
              <a:rPr lang="es-ES" dirty="0"/>
              <a:t>El desarrollo profesional docente en la NEP</a:t>
            </a:r>
            <a:endParaRPr lang="es-CL" sz="2400" b="0" dirty="0"/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9E6BA030-B341-8CB9-E4C8-A50225DFC148}"/>
              </a:ext>
            </a:extLst>
          </p:cNvPr>
          <p:cNvSpPr txBox="1">
            <a:spLocks/>
          </p:cNvSpPr>
          <p:nvPr/>
        </p:nvSpPr>
        <p:spPr>
          <a:xfrm>
            <a:off x="814031" y="5533126"/>
            <a:ext cx="2313641" cy="5590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s-ES" sz="1600" dirty="0">
                <a:solidFill>
                  <a:srgbClr val="173277"/>
                </a:solidFill>
              </a:rPr>
              <a:t>Ley 21040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sz="2000" b="1" dirty="0">
              <a:solidFill>
                <a:srgbClr val="173277"/>
              </a:solidFill>
            </a:endParaRPr>
          </a:p>
        </p:txBody>
      </p:sp>
      <p:pic>
        <p:nvPicPr>
          <p:cNvPr id="1026" name="Picture 2" descr="Ley 21040">
            <a:extLst>
              <a:ext uri="{FF2B5EF4-FFF2-40B4-BE49-F238E27FC236}">
                <a16:creationId xmlns:a16="http://schemas.microsoft.com/office/drawing/2014/main" id="{34EE0B50-512F-893F-AC78-041C19047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67" y="1701509"/>
            <a:ext cx="2968942" cy="384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imera Estrategia Nacional de Educación Pública - Cpeip">
            <a:extLst>
              <a:ext uri="{FF2B5EF4-FFF2-40B4-BE49-F238E27FC236}">
                <a16:creationId xmlns:a16="http://schemas.microsoft.com/office/drawing/2014/main" id="{FFE25BBE-8485-A8C3-DF65-4CE88DCD3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070" y="1701509"/>
            <a:ext cx="2968942" cy="387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F66882D-9728-56D7-20C4-8387EF7ED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6374" y="1718950"/>
            <a:ext cx="2968942" cy="384304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DF91D81-B4B4-3D71-1F40-052A3B5C9146}"/>
              </a:ext>
            </a:extLst>
          </p:cNvPr>
          <p:cNvSpPr txBox="1"/>
          <p:nvPr/>
        </p:nvSpPr>
        <p:spPr>
          <a:xfrm>
            <a:off x="5519308" y="5544556"/>
            <a:ext cx="6097904" cy="402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s-ES" sz="1800" dirty="0">
                <a:solidFill>
                  <a:srgbClr val="173277"/>
                </a:solidFill>
              </a:rPr>
              <a:t>ENEP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C4A7270-A1F2-4FDD-8CEA-2B96F17A8EAB}"/>
              </a:ext>
            </a:extLst>
          </p:cNvPr>
          <p:cNvSpPr txBox="1"/>
          <p:nvPr/>
        </p:nvSpPr>
        <p:spPr>
          <a:xfrm>
            <a:off x="9249298" y="5533126"/>
            <a:ext cx="6097904" cy="402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s-ES" sz="1800" dirty="0">
                <a:solidFill>
                  <a:srgbClr val="173277"/>
                </a:solidFill>
              </a:rPr>
              <a:t>MDC</a:t>
            </a:r>
          </a:p>
        </p:txBody>
      </p:sp>
    </p:spTree>
    <p:extLst>
      <p:ext uri="{BB962C8B-B14F-4D97-AF65-F5344CB8AC3E}">
        <p14:creationId xmlns:p14="http://schemas.microsoft.com/office/powerpoint/2010/main" val="4234319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4875B-368F-B761-1C98-BAC56967B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60CD2E0D-83DF-669B-1764-AAB64315D436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615233"/>
            <a:ext cx="9585138" cy="670197"/>
          </a:xfrm>
        </p:spPr>
        <p:txBody>
          <a:bodyPr>
            <a:normAutofit/>
          </a:bodyPr>
          <a:lstStyle/>
          <a:p>
            <a:r>
              <a:rPr lang="es-ES" dirty="0"/>
              <a:t>El desarrollo profesional docente en la NEP</a:t>
            </a:r>
            <a:endParaRPr lang="es-CL" sz="2400" b="0" dirty="0"/>
          </a:p>
        </p:txBody>
      </p:sp>
      <p:pic>
        <p:nvPicPr>
          <p:cNvPr id="1026" name="Picture 2" descr="Ley 21040">
            <a:extLst>
              <a:ext uri="{FF2B5EF4-FFF2-40B4-BE49-F238E27FC236}">
                <a16:creationId xmlns:a16="http://schemas.microsoft.com/office/drawing/2014/main" id="{4566B87D-3C82-B438-E63E-5F965FF79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89" y="1285430"/>
            <a:ext cx="1221136" cy="158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3C0AD7-5095-5361-8FAB-DBCA0AA3E4C9}"/>
              </a:ext>
            </a:extLst>
          </p:cNvPr>
          <p:cNvSpPr txBox="1">
            <a:spLocks/>
          </p:cNvSpPr>
          <p:nvPr/>
        </p:nvSpPr>
        <p:spPr>
          <a:xfrm>
            <a:off x="2362247" y="1217710"/>
            <a:ext cx="9585138" cy="171609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1600" dirty="0">
                <a:solidFill>
                  <a:srgbClr val="173277"/>
                </a:solidFill>
              </a:rPr>
              <a:t>Principio de colaboración y trabajo en red</a:t>
            </a:r>
          </a:p>
          <a:p>
            <a:pPr>
              <a:lnSpc>
                <a:spcPct val="120000"/>
              </a:lnSpc>
            </a:pPr>
            <a:r>
              <a:rPr lang="es-ES" sz="1600" dirty="0">
                <a:solidFill>
                  <a:srgbClr val="173277"/>
                </a:solidFill>
              </a:rPr>
              <a:t>Entre las responsabilidades de los SLEP: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1200" dirty="0">
                <a:solidFill>
                  <a:srgbClr val="173277"/>
                </a:solidFill>
              </a:rPr>
              <a:t>Diseñar y prestar apoyo técnico pedagógico y a la gestión de los EE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1200" dirty="0">
                <a:solidFill>
                  <a:srgbClr val="173277"/>
                </a:solidFill>
              </a:rPr>
              <a:t>Implementar iniciativas de desarrollo profesional en sus equipos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s-ES" sz="1200" dirty="0">
                <a:solidFill>
                  <a:srgbClr val="173277"/>
                </a:solidFill>
              </a:rPr>
              <a:t>Velar porque los equipos directivos y docentes estén en permanente desarrollo profesional y participen del trabajo colaborativo constante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sz="2000" b="1" dirty="0">
              <a:solidFill>
                <a:srgbClr val="173277"/>
              </a:solidFill>
            </a:endParaRPr>
          </a:p>
        </p:txBody>
      </p:sp>
      <p:pic>
        <p:nvPicPr>
          <p:cNvPr id="4" name="Picture 4" descr="Primera Estrategia Nacional de Educación Pública - Cpeip">
            <a:extLst>
              <a:ext uri="{FF2B5EF4-FFF2-40B4-BE49-F238E27FC236}">
                <a16:creationId xmlns:a16="http://schemas.microsoft.com/office/drawing/2014/main" id="{E4D733B8-40CF-49E5-349D-7CFD7C9ED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73" y="3033835"/>
            <a:ext cx="1210151" cy="158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3DBECA9-9184-4BA0-EF71-BFD24F425556}"/>
              </a:ext>
            </a:extLst>
          </p:cNvPr>
          <p:cNvSpPr txBox="1"/>
          <p:nvPr/>
        </p:nvSpPr>
        <p:spPr>
          <a:xfrm>
            <a:off x="2362247" y="3125254"/>
            <a:ext cx="9098280" cy="1397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defTabSz="914400" eaLnBrk="1" latinLnBrk="0" hangingPunct="1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1400" dirty="0">
                <a:solidFill>
                  <a:srgbClr val="1732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Objetivos estratégicos de la ENEP</a:t>
            </a:r>
          </a:p>
          <a:p>
            <a:pPr marL="685800" marR="0" lvl="1" indent="-228600" defTabSz="914400" eaLnBrk="1" latinLnBrk="0" hangingPunct="1">
              <a:spcBef>
                <a:spcPts val="500"/>
              </a:spcBef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s-ES" sz="1000" dirty="0">
                <a:solidFill>
                  <a:srgbClr val="1732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Mejorar niveles de aprendizaje de todos los estudiantes. </a:t>
            </a:r>
          </a:p>
          <a:p>
            <a:pPr marL="685800" marR="0" lvl="1" indent="-228600" defTabSz="914400" eaLnBrk="1" latinLnBrk="0" hangingPunct="1">
              <a:spcBef>
                <a:spcPts val="500"/>
              </a:spcBef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s-ES" sz="1000" b="1" dirty="0">
                <a:solidFill>
                  <a:srgbClr val="1732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Fortalecer las capacidades humanas y técnica de los actores claves del sistema.</a:t>
            </a:r>
          </a:p>
          <a:p>
            <a:pPr marL="685800" marR="0" lvl="1" indent="-228600" defTabSz="914400" eaLnBrk="1" latinLnBrk="0" hangingPunct="1">
              <a:spcBef>
                <a:spcPts val="500"/>
              </a:spcBef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s-ES" sz="1000" dirty="0">
                <a:solidFill>
                  <a:srgbClr val="1732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Desarrollar una eficaz gestión del liderazgo en los diferentes niveles. </a:t>
            </a:r>
          </a:p>
          <a:p>
            <a:pPr marL="685800" marR="0" lvl="1" indent="-228600" defTabSz="914400" eaLnBrk="1" latinLnBrk="0" hangingPunct="1">
              <a:spcBef>
                <a:spcPts val="500"/>
              </a:spcBef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s-ES" sz="1000" dirty="0">
                <a:solidFill>
                  <a:srgbClr val="1732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Mejorar las condiciones físicas, de higiene, equipamiento y los recursos. </a:t>
            </a:r>
          </a:p>
          <a:p>
            <a:pPr marL="685800" marR="0" lvl="1" indent="-228600" defTabSz="914400" eaLnBrk="1" latinLnBrk="0" hangingPunct="1">
              <a:spcBef>
                <a:spcPts val="500"/>
              </a:spcBef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s-ES" sz="1000" dirty="0">
                <a:solidFill>
                  <a:srgbClr val="1732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Asegurar sostenibilidad financiera según los recursos disponibles. 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199B846-9AA2-E012-38B7-42A1120225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673" y="4782241"/>
            <a:ext cx="1221135" cy="1580658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A9753EC-2CAA-54E8-4F56-A94FB368C1AF}"/>
              </a:ext>
            </a:extLst>
          </p:cNvPr>
          <p:cNvSpPr txBox="1"/>
          <p:nvPr/>
        </p:nvSpPr>
        <p:spPr>
          <a:xfrm>
            <a:off x="2465855" y="4975281"/>
            <a:ext cx="8891064" cy="1006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914400" eaLnBrk="1" latinLnBrk="0" hangingPunct="1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1400" dirty="0">
                <a:solidFill>
                  <a:srgbClr val="17327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 promueve el desarrollo profesional / desarrollo de capacidades en el marco de procesos de mejoramiento educativo colectivos a través de:</a:t>
            </a:r>
          </a:p>
          <a:p>
            <a:pPr marL="685800" lvl="1" indent="-228600" eaLnBrk="1" hangingPunct="1">
              <a:lnSpc>
                <a:spcPct val="11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/>
            </a:pPr>
            <a:r>
              <a:rPr lang="es-ES" sz="1100" dirty="0">
                <a:solidFill>
                  <a:srgbClr val="17327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Despliegue del acompañamiento técnico pedagógico (asesoría directa y trabajo en red)</a:t>
            </a:r>
          </a:p>
          <a:p>
            <a:pPr marL="685800" lvl="1" indent="-228600" eaLnBrk="1" hangingPunct="1">
              <a:lnSpc>
                <a:spcPct val="11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/>
            </a:pPr>
            <a:r>
              <a:rPr lang="es-ES" sz="1100" dirty="0">
                <a:solidFill>
                  <a:srgbClr val="17327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Otras estrategias de desarrollo profesional que implementa cada SLEP</a:t>
            </a:r>
            <a:endParaRPr lang="es-ES" dirty="0">
              <a:solidFill>
                <a:srgbClr val="17327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0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CB135-69A5-7D18-AA79-6E8F0F977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0F098333-9C92-D6EC-66E7-BF7F00302A28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46729" y="877745"/>
            <a:ext cx="9585138" cy="596123"/>
          </a:xfrm>
        </p:spPr>
        <p:txBody>
          <a:bodyPr/>
          <a:lstStyle/>
          <a:p>
            <a:r>
              <a:rPr lang="es-ES" dirty="0"/>
              <a:t>¿Y desde la DEP?</a:t>
            </a:r>
            <a:endParaRPr lang="es-CL" dirty="0"/>
          </a:p>
        </p:txBody>
      </p:sp>
      <p:grpSp>
        <p:nvGrpSpPr>
          <p:cNvPr id="38" name="Grupo 37">
            <a:extLst>
              <a:ext uri="{FF2B5EF4-FFF2-40B4-BE49-F238E27FC236}">
                <a16:creationId xmlns:a16="http://schemas.microsoft.com/office/drawing/2014/main" id="{8F05AE00-7B5F-F8CE-5B9F-3D489DA08527}"/>
              </a:ext>
            </a:extLst>
          </p:cNvPr>
          <p:cNvGrpSpPr/>
          <p:nvPr/>
        </p:nvGrpSpPr>
        <p:grpSpPr>
          <a:xfrm>
            <a:off x="518964" y="1507523"/>
            <a:ext cx="2415300" cy="528850"/>
            <a:chOff x="948789" y="1363648"/>
            <a:chExt cx="2415300" cy="528850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1CED0B89-B006-1E4F-16D3-07C49CA28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8789" y="1363648"/>
              <a:ext cx="2415300" cy="528850"/>
            </a:xfrm>
            <a:prstGeom prst="rect">
              <a:avLst/>
            </a:prstGeom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03D768E2-BC7E-F52F-65CC-694CAFF5D0DD}"/>
                </a:ext>
              </a:extLst>
            </p:cNvPr>
            <p:cNvSpPr txBox="1"/>
            <p:nvPr/>
          </p:nvSpPr>
          <p:spPr>
            <a:xfrm>
              <a:off x="1030020" y="1404651"/>
              <a:ext cx="2320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obCL" pitchFamily="2" charset="77"/>
                  <a:ea typeface="+mn-ea"/>
                  <a:cs typeface="+mn-cs"/>
                </a:rPr>
                <a:t>ART. 60 LEY 21.040</a:t>
              </a:r>
            </a:p>
          </p:txBody>
        </p:sp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B27993BB-D5B9-8A9A-A59E-06036DD59868}"/>
              </a:ext>
            </a:extLst>
          </p:cNvPr>
          <p:cNvSpPr txBox="1"/>
          <p:nvPr/>
        </p:nvSpPr>
        <p:spPr>
          <a:xfrm>
            <a:off x="2956753" y="1408609"/>
            <a:ext cx="88961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Le corresponde a la Dirección de Educación Pública (DEP) la </a:t>
            </a:r>
            <a:r>
              <a:rPr kumimoji="0" lang="es-CL" sz="1600" b="1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conducción estratégica y la coordinación del Sistema, </a:t>
            </a:r>
            <a:r>
              <a:rPr kumimoji="0" lang="es-CL" sz="16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velando para que los Servicios Locales provean una educación de calidad en todo el territorio naciona</a:t>
            </a:r>
            <a:r>
              <a:rPr kumimoji="0" lang="es-CL" sz="18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l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74E3ACBE-5947-2E83-6E9A-5EDBEBC63F86}"/>
              </a:ext>
            </a:extLst>
          </p:cNvPr>
          <p:cNvCxnSpPr>
            <a:cxnSpLocks/>
          </p:cNvCxnSpPr>
          <p:nvPr/>
        </p:nvCxnSpPr>
        <p:spPr>
          <a:xfrm flipV="1">
            <a:off x="4322030" y="3429000"/>
            <a:ext cx="0" cy="252323"/>
          </a:xfrm>
          <a:prstGeom prst="line">
            <a:avLst/>
          </a:prstGeom>
          <a:ln>
            <a:solidFill>
              <a:srgbClr val="184497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5DCE3F0-0F91-6EC6-64A4-F5174E3AF9E1}"/>
              </a:ext>
            </a:extLst>
          </p:cNvPr>
          <p:cNvSpPr txBox="1"/>
          <p:nvPr/>
        </p:nvSpPr>
        <p:spPr>
          <a:xfrm>
            <a:off x="2487598" y="2897818"/>
            <a:ext cx="458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Funciones y atribuciones de la DEP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567EAE1-168D-E2E7-F07C-31A59951959E}"/>
              </a:ext>
            </a:extLst>
          </p:cNvPr>
          <p:cNvSpPr txBox="1"/>
          <p:nvPr/>
        </p:nvSpPr>
        <p:spPr>
          <a:xfrm>
            <a:off x="393298" y="4210461"/>
            <a:ext cx="20465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Proponer y velar por el cumplimiento de la Estrategia Nacional de Educación Pública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1" i="0" u="none" strike="noStrike" kern="1200" cap="none" spc="0" normalizeH="0" baseline="0" noProof="0" dirty="0">
              <a:ln>
                <a:noFill/>
              </a:ln>
              <a:solidFill>
                <a:srgbClr val="084681"/>
              </a:solidFill>
              <a:effectLst/>
              <a:uLnTx/>
              <a:uFillTx/>
              <a:latin typeface="gobCL" pitchFamily="2" charset="77"/>
              <a:ea typeface="+mn-ea"/>
              <a:cs typeface="+mn-cs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2ADE396-DB8C-74E6-AB7E-B9815EAB5A22}"/>
              </a:ext>
            </a:extLst>
          </p:cNvPr>
          <p:cNvSpPr txBox="1"/>
          <p:nvPr/>
        </p:nvSpPr>
        <p:spPr>
          <a:xfrm>
            <a:off x="2669541" y="4180926"/>
            <a:ext cx="20465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Proponer a los SLEP planes de innovación en </a:t>
            </a:r>
            <a:r>
              <a:rPr kumimoji="0" lang="es-C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pos</a:t>
            </a: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 de la mejora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1" i="0" u="none" strike="noStrike" kern="1200" cap="none" spc="0" normalizeH="0" baseline="0" noProof="0" dirty="0">
              <a:ln>
                <a:noFill/>
              </a:ln>
              <a:solidFill>
                <a:srgbClr val="084681"/>
              </a:solidFill>
              <a:effectLst/>
              <a:uLnTx/>
              <a:uFillTx/>
              <a:latin typeface="gobCL" pitchFamily="2" charset="77"/>
              <a:ea typeface="+mn-ea"/>
              <a:cs typeface="+mn-cs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B5324DB-359C-FF95-E8BE-CD3A19B79E16}"/>
              </a:ext>
            </a:extLst>
          </p:cNvPr>
          <p:cNvSpPr txBox="1"/>
          <p:nvPr/>
        </p:nvSpPr>
        <p:spPr>
          <a:xfrm>
            <a:off x="5053513" y="4180926"/>
            <a:ext cx="20465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1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Coordinar los SLEP, promoviendo un trabajo colaborativo y en red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1" i="0" u="none" strike="noStrike" kern="1200" cap="none" spc="0" normalizeH="0" baseline="0" noProof="0" dirty="0">
              <a:ln>
                <a:noFill/>
              </a:ln>
              <a:solidFill>
                <a:srgbClr val="084681"/>
              </a:solidFill>
              <a:effectLst/>
              <a:uLnTx/>
              <a:uFillTx/>
              <a:latin typeface="gobCL" pitchFamily="2" charset="77"/>
              <a:ea typeface="+mn-ea"/>
              <a:cs typeface="+mn-cs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E04DDFB-15B8-193C-CDD7-E1BE6CA76750}"/>
              </a:ext>
            </a:extLst>
          </p:cNvPr>
          <p:cNvSpPr txBox="1"/>
          <p:nvPr/>
        </p:nvSpPr>
        <p:spPr>
          <a:xfrm>
            <a:off x="7404828" y="4180926"/>
            <a:ext cx="20465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Asignar recursos a los SLEP de acuerdo a lo establecido en la Ley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de Presupuestos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1" i="0" u="none" strike="noStrike" kern="1200" cap="none" spc="0" normalizeH="0" baseline="0" noProof="0" dirty="0">
              <a:ln>
                <a:noFill/>
              </a:ln>
              <a:solidFill>
                <a:srgbClr val="084681"/>
              </a:solidFill>
              <a:effectLst/>
              <a:uLnTx/>
              <a:uFillTx/>
              <a:latin typeface="gobCL" pitchFamily="2" charset="77"/>
              <a:ea typeface="+mn-ea"/>
              <a:cs typeface="+mn-cs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5994C21-1C87-6A67-BBF4-FC55A76D6CF9}"/>
              </a:ext>
            </a:extLst>
          </p:cNvPr>
          <p:cNvSpPr txBox="1"/>
          <p:nvPr/>
        </p:nvSpPr>
        <p:spPr>
          <a:xfrm>
            <a:off x="1587097" y="5274834"/>
            <a:ext cx="20465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Elaborar, monitorear, evaluar y revisar convenios de gestión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1" i="0" u="none" strike="noStrike" kern="1200" cap="none" spc="0" normalizeH="0" baseline="0" noProof="0" dirty="0">
              <a:ln>
                <a:noFill/>
              </a:ln>
              <a:solidFill>
                <a:srgbClr val="084681"/>
              </a:solidFill>
              <a:effectLst/>
              <a:uLnTx/>
              <a:uFillTx/>
              <a:latin typeface="gobCL" pitchFamily="2" charset="77"/>
              <a:ea typeface="+mn-ea"/>
              <a:cs typeface="+mn-cs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96509BF-411E-A0DB-1D98-CF5250CFCBE0}"/>
              </a:ext>
            </a:extLst>
          </p:cNvPr>
          <p:cNvSpPr txBox="1"/>
          <p:nvPr/>
        </p:nvSpPr>
        <p:spPr>
          <a:xfrm>
            <a:off x="6533023" y="5256172"/>
            <a:ext cx="20465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Asistir técnicamente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1200" cap="none" spc="0" normalizeH="0" baseline="0" noProof="0" dirty="0">
                <a:ln>
                  <a:noFill/>
                </a:ln>
                <a:solidFill>
                  <a:srgbClr val="084681"/>
                </a:solidFill>
                <a:effectLst/>
                <a:uLnTx/>
                <a:uFillTx/>
                <a:latin typeface="gobCL" pitchFamily="2" charset="77"/>
                <a:ea typeface="+mn-ea"/>
                <a:cs typeface="+mn-cs"/>
              </a:rPr>
              <a:t>la gestión administrativa de los SLEP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1" i="0" u="none" strike="noStrike" kern="1200" cap="none" spc="0" normalizeH="0" baseline="0" noProof="0" dirty="0">
              <a:ln>
                <a:noFill/>
              </a:ln>
              <a:solidFill>
                <a:srgbClr val="084681"/>
              </a:solidFill>
              <a:effectLst/>
              <a:uLnTx/>
              <a:uFillTx/>
              <a:latin typeface="gobCL" pitchFamily="2" charset="77"/>
              <a:ea typeface="+mn-ea"/>
              <a:cs typeface="+mn-cs"/>
            </a:endParaRPr>
          </a:p>
        </p:txBody>
      </p:sp>
      <p:grpSp>
        <p:nvGrpSpPr>
          <p:cNvPr id="39" name="Grupo 38">
            <a:extLst>
              <a:ext uri="{FF2B5EF4-FFF2-40B4-BE49-F238E27FC236}">
                <a16:creationId xmlns:a16="http://schemas.microsoft.com/office/drawing/2014/main" id="{BB58B910-DD0F-A198-480B-2F2305EADB4B}"/>
              </a:ext>
            </a:extLst>
          </p:cNvPr>
          <p:cNvGrpSpPr/>
          <p:nvPr/>
        </p:nvGrpSpPr>
        <p:grpSpPr>
          <a:xfrm>
            <a:off x="534138" y="2815739"/>
            <a:ext cx="2452842" cy="528850"/>
            <a:chOff x="552081" y="3250699"/>
            <a:chExt cx="2452842" cy="528850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C3F6C5E2-7CA0-47F5-FB70-E030304C9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081" y="3250699"/>
              <a:ext cx="2415300" cy="528850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8C5E4F57-DD3A-033D-0C81-5DE567C0E0C2}"/>
                </a:ext>
              </a:extLst>
            </p:cNvPr>
            <p:cNvSpPr txBox="1"/>
            <p:nvPr/>
          </p:nvSpPr>
          <p:spPr>
            <a:xfrm>
              <a:off x="684271" y="3298878"/>
              <a:ext cx="2320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L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obCL" pitchFamily="2" charset="77"/>
                  <a:ea typeface="+mn-ea"/>
                  <a:cs typeface="+mn-cs"/>
                </a:rPr>
                <a:t>ART. 61 LEY 21.040</a:t>
              </a:r>
            </a:p>
          </p:txBody>
        </p:sp>
      </p:grp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4FCAF564-C41F-2CC7-824C-063F7DA4F08B}"/>
              </a:ext>
            </a:extLst>
          </p:cNvPr>
          <p:cNvCxnSpPr>
            <a:cxnSpLocks/>
          </p:cNvCxnSpPr>
          <p:nvPr/>
        </p:nvCxnSpPr>
        <p:spPr>
          <a:xfrm flipH="1">
            <a:off x="1096050" y="3941937"/>
            <a:ext cx="7347857" cy="0"/>
          </a:xfrm>
          <a:prstGeom prst="line">
            <a:avLst/>
          </a:prstGeom>
          <a:ln>
            <a:solidFill>
              <a:srgbClr val="184497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5D077062-4B3B-CE28-4498-3D186F50B43D}"/>
              </a:ext>
            </a:extLst>
          </p:cNvPr>
          <p:cNvCxnSpPr>
            <a:cxnSpLocks/>
          </p:cNvCxnSpPr>
          <p:nvPr/>
        </p:nvCxnSpPr>
        <p:spPr>
          <a:xfrm flipV="1">
            <a:off x="1096050" y="3941937"/>
            <a:ext cx="0" cy="252323"/>
          </a:xfrm>
          <a:prstGeom prst="line">
            <a:avLst/>
          </a:prstGeom>
          <a:ln>
            <a:solidFill>
              <a:srgbClr val="184497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ED618B98-AFC3-9131-8CA7-87BBE60A551F}"/>
              </a:ext>
            </a:extLst>
          </p:cNvPr>
          <p:cNvCxnSpPr>
            <a:cxnSpLocks/>
          </p:cNvCxnSpPr>
          <p:nvPr/>
        </p:nvCxnSpPr>
        <p:spPr>
          <a:xfrm flipV="1">
            <a:off x="3559850" y="3941937"/>
            <a:ext cx="0" cy="252323"/>
          </a:xfrm>
          <a:prstGeom prst="line">
            <a:avLst/>
          </a:prstGeom>
          <a:ln>
            <a:solidFill>
              <a:srgbClr val="184497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C5D41BDA-AAC2-39A7-C5EC-68C97CFA8AA0}"/>
              </a:ext>
            </a:extLst>
          </p:cNvPr>
          <p:cNvCxnSpPr>
            <a:cxnSpLocks/>
          </p:cNvCxnSpPr>
          <p:nvPr/>
        </p:nvCxnSpPr>
        <p:spPr>
          <a:xfrm flipV="1">
            <a:off x="5883950" y="3941937"/>
            <a:ext cx="0" cy="252323"/>
          </a:xfrm>
          <a:prstGeom prst="line">
            <a:avLst/>
          </a:prstGeom>
          <a:ln>
            <a:solidFill>
              <a:srgbClr val="184497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31D3ED09-4E8D-AB62-1D3C-8B35B06ED849}"/>
              </a:ext>
            </a:extLst>
          </p:cNvPr>
          <p:cNvCxnSpPr>
            <a:cxnSpLocks/>
          </p:cNvCxnSpPr>
          <p:nvPr/>
        </p:nvCxnSpPr>
        <p:spPr>
          <a:xfrm flipV="1">
            <a:off x="8449350" y="3941937"/>
            <a:ext cx="0" cy="252323"/>
          </a:xfrm>
          <a:prstGeom prst="line">
            <a:avLst/>
          </a:prstGeom>
          <a:ln>
            <a:solidFill>
              <a:srgbClr val="184497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01D7DD4B-A530-7ED6-EF32-7060A4A5D46E}"/>
              </a:ext>
            </a:extLst>
          </p:cNvPr>
          <p:cNvCxnSpPr>
            <a:cxnSpLocks/>
          </p:cNvCxnSpPr>
          <p:nvPr/>
        </p:nvCxnSpPr>
        <p:spPr>
          <a:xfrm flipV="1">
            <a:off x="2378750" y="3941937"/>
            <a:ext cx="0" cy="1299718"/>
          </a:xfrm>
          <a:prstGeom prst="line">
            <a:avLst/>
          </a:prstGeom>
          <a:ln>
            <a:solidFill>
              <a:srgbClr val="184497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04D72E69-82FC-BF36-477F-710D17AA2361}"/>
              </a:ext>
            </a:extLst>
          </p:cNvPr>
          <p:cNvCxnSpPr>
            <a:cxnSpLocks/>
          </p:cNvCxnSpPr>
          <p:nvPr/>
        </p:nvCxnSpPr>
        <p:spPr>
          <a:xfrm flipV="1">
            <a:off x="4766350" y="3941937"/>
            <a:ext cx="0" cy="1299718"/>
          </a:xfrm>
          <a:prstGeom prst="line">
            <a:avLst/>
          </a:prstGeom>
          <a:ln>
            <a:solidFill>
              <a:srgbClr val="184497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DB17ADCE-EA43-FA8B-B9A9-9A94A42C7FD2}"/>
              </a:ext>
            </a:extLst>
          </p:cNvPr>
          <p:cNvCxnSpPr>
            <a:cxnSpLocks/>
          </p:cNvCxnSpPr>
          <p:nvPr/>
        </p:nvCxnSpPr>
        <p:spPr>
          <a:xfrm flipV="1">
            <a:off x="7141250" y="3941937"/>
            <a:ext cx="0" cy="1299718"/>
          </a:xfrm>
          <a:prstGeom prst="line">
            <a:avLst/>
          </a:prstGeom>
          <a:ln>
            <a:solidFill>
              <a:srgbClr val="184497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30" name="Imagen 29">
            <a:extLst>
              <a:ext uri="{FF2B5EF4-FFF2-40B4-BE49-F238E27FC236}">
                <a16:creationId xmlns:a16="http://schemas.microsoft.com/office/drawing/2014/main" id="{C8A74F4F-DD56-AE72-E4CE-0E7C8C7A7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0383" y="4253002"/>
            <a:ext cx="130598" cy="13828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9A6AA5A0-8AE2-10D1-AB4E-8DDE207DE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8445" y="4253002"/>
            <a:ext cx="130598" cy="13828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F4A621C3-702B-6D80-180C-944AB0175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6506" y="4253002"/>
            <a:ext cx="130598" cy="13828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BD708CCA-F6A1-E4DD-3BE9-2ED29AD8A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361" y="5321961"/>
            <a:ext cx="130598" cy="13828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99C9F900-B2AB-899B-E916-593412520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553" y="4274968"/>
            <a:ext cx="130598" cy="13828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824DC590-CE31-C266-4FC7-A33C75808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1654" y="5329776"/>
            <a:ext cx="130598" cy="13828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FBEF6660-B0BF-B372-DDAD-3012A49DFAD5}"/>
              </a:ext>
            </a:extLst>
          </p:cNvPr>
          <p:cNvSpPr txBox="1"/>
          <p:nvPr/>
        </p:nvSpPr>
        <p:spPr>
          <a:xfrm>
            <a:off x="9871694" y="4011990"/>
            <a:ext cx="1710765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/>
              <a:t>Red Nacional de Desarrollo Profesional</a:t>
            </a:r>
            <a:endParaRPr lang="es-CL" dirty="0"/>
          </a:p>
        </p:txBody>
      </p:sp>
      <p:cxnSp>
        <p:nvCxnSpPr>
          <p:cNvPr id="42" name="Conector: angular 41">
            <a:extLst>
              <a:ext uri="{FF2B5EF4-FFF2-40B4-BE49-F238E27FC236}">
                <a16:creationId xmlns:a16="http://schemas.microsoft.com/office/drawing/2014/main" id="{BE319106-BA75-BCA3-1581-ED31BB9FAE95}"/>
              </a:ext>
            </a:extLst>
          </p:cNvPr>
          <p:cNvCxnSpPr>
            <a:cxnSpLocks/>
            <a:stCxn id="15" idx="2"/>
            <a:endCxn id="40" idx="2"/>
          </p:cNvCxnSpPr>
          <p:nvPr/>
        </p:nvCxnSpPr>
        <p:spPr>
          <a:xfrm rot="5400000" flipH="1" flipV="1">
            <a:off x="8302081" y="2710038"/>
            <a:ext cx="199713" cy="4650278"/>
          </a:xfrm>
          <a:prstGeom prst="bentConnector3">
            <a:avLst>
              <a:gd name="adj1" fmla="val -606661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B460FB91-D5B3-9AFF-76D6-CAE54D9DC1A6}"/>
              </a:ext>
            </a:extLst>
          </p:cNvPr>
          <p:cNvSpPr txBox="1"/>
          <p:nvPr/>
        </p:nvSpPr>
        <p:spPr>
          <a:xfrm>
            <a:off x="3938682" y="5287757"/>
            <a:ext cx="20465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>
                <a:solidFill>
                  <a:srgbClr val="084681"/>
                </a:solidFill>
                <a:latin typeface="gobCL" pitchFamily="2" charset="77"/>
              </a:rPr>
              <a:t>Definir políticas de operación de sistemas de administración, información, seguimiento</a:t>
            </a:r>
          </a:p>
          <a:p>
            <a:endParaRPr lang="es-CL" sz="1400" b="1" dirty="0">
              <a:solidFill>
                <a:srgbClr val="084681"/>
              </a:solidFill>
              <a:latin typeface="gobCL" pitchFamily="2" charset="77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7455D810-DD3D-1C39-0C73-4F97B997B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3674" y="5362775"/>
            <a:ext cx="130598" cy="13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840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A7691-4202-CEF6-3A82-007962441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AE6A73B9-82F5-E930-CEE4-83B5C1DCF88A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94989" y="921303"/>
            <a:ext cx="9585138" cy="596123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Gestión del desarrollo profesional con mirada territorial </a:t>
            </a:r>
            <a:endParaRPr lang="es-CL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008EA34-E281-FDC5-C7A7-BC7105448A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4989" y="1452081"/>
            <a:ext cx="3362325" cy="2331487"/>
          </a:xfrm>
        </p:spPr>
        <p:txBody>
          <a:bodyPr/>
          <a:lstStyle/>
          <a:p>
            <a:r>
              <a:rPr lang="es-ES" dirty="0"/>
              <a:t>En la NEP, implica: </a:t>
            </a:r>
          </a:p>
          <a:p>
            <a:endParaRPr lang="es-CL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48E0884-691D-9ABF-61A9-52253312024B}"/>
              </a:ext>
            </a:extLst>
          </p:cNvPr>
          <p:cNvSpPr/>
          <p:nvPr/>
        </p:nvSpPr>
        <p:spPr>
          <a:xfrm>
            <a:off x="694988" y="1944615"/>
            <a:ext cx="3795731" cy="5961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Gestión y acompañamiento del SDPD</a:t>
            </a:r>
            <a:endParaRPr lang="es-CL" sz="14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69FC728-E4B8-4F01-FE76-E9E0FE5C00E7}"/>
              </a:ext>
            </a:extLst>
          </p:cNvPr>
          <p:cNvSpPr/>
          <p:nvPr/>
        </p:nvSpPr>
        <p:spPr>
          <a:xfrm>
            <a:off x="671863" y="2705052"/>
            <a:ext cx="3818856" cy="5257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Promover el desarrollo directivo</a:t>
            </a:r>
            <a:endParaRPr lang="es-CL" sz="14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5BDE37E-2A83-C005-EF61-DDCC3958B0A9}"/>
              </a:ext>
            </a:extLst>
          </p:cNvPr>
          <p:cNvSpPr/>
          <p:nvPr/>
        </p:nvSpPr>
        <p:spPr>
          <a:xfrm>
            <a:off x="671862" y="3448462"/>
            <a:ext cx="3818855" cy="67021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Promover el desarrollo de docentes y educadoras</a:t>
            </a:r>
            <a:endParaRPr lang="es-CL" sz="14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0017ACD-0710-950A-7789-409AB4627AFF}"/>
              </a:ext>
            </a:extLst>
          </p:cNvPr>
          <p:cNvSpPr/>
          <p:nvPr/>
        </p:nvSpPr>
        <p:spPr>
          <a:xfrm>
            <a:off x="694988" y="4366328"/>
            <a:ext cx="3818854" cy="67021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Promover el desarrollo de asistentes de la educación</a:t>
            </a:r>
            <a:endParaRPr lang="es-CL" sz="140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08C824E-4F14-EB1D-7CBD-40DF7597E35A}"/>
              </a:ext>
            </a:extLst>
          </p:cNvPr>
          <p:cNvSpPr/>
          <p:nvPr/>
        </p:nvSpPr>
        <p:spPr>
          <a:xfrm>
            <a:off x="671862" y="5284194"/>
            <a:ext cx="3818854" cy="67021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Promover el desarrollo de los profesionales de la UATP</a:t>
            </a:r>
            <a:endParaRPr lang="es-CL" sz="1400" dirty="0"/>
          </a:p>
        </p:txBody>
      </p:sp>
      <p:sp>
        <p:nvSpPr>
          <p:cNvPr id="12" name="4 Forma libre">
            <a:extLst>
              <a:ext uri="{FF2B5EF4-FFF2-40B4-BE49-F238E27FC236}">
                <a16:creationId xmlns:a16="http://schemas.microsoft.com/office/drawing/2014/main" id="{CC04A721-C033-5F85-62AC-409FCE149F0F}"/>
              </a:ext>
            </a:extLst>
          </p:cNvPr>
          <p:cNvSpPr>
            <a:spLocks/>
          </p:cNvSpPr>
          <p:nvPr/>
        </p:nvSpPr>
        <p:spPr bwMode="auto">
          <a:xfrm>
            <a:off x="5478190" y="1517426"/>
            <a:ext cx="2147058" cy="1133475"/>
          </a:xfrm>
          <a:custGeom>
            <a:avLst/>
            <a:gdLst>
              <a:gd name="T0" fmla="*/ 3267017 w 1872516"/>
              <a:gd name="T1" fmla="*/ 0 h 1300494"/>
              <a:gd name="T2" fmla="*/ 6534030 w 1872516"/>
              <a:gd name="T3" fmla="*/ 375053 h 1300494"/>
              <a:gd name="T4" fmla="*/ 3267017 w 1872516"/>
              <a:gd name="T5" fmla="*/ 750107 h 1300494"/>
              <a:gd name="T6" fmla="*/ 0 w 1872516"/>
              <a:gd name="T7" fmla="*/ 375053 h 1300494"/>
              <a:gd name="T8" fmla="*/ 0 w 1872516"/>
              <a:gd name="T9" fmla="*/ 125020 h 1300494"/>
              <a:gd name="T10" fmla="*/ 756346 w 1872516"/>
              <a:gd name="T11" fmla="*/ 0 h 1300494"/>
              <a:gd name="T12" fmla="*/ 5777684 w 1872516"/>
              <a:gd name="T13" fmla="*/ 0 h 1300494"/>
              <a:gd name="T14" fmla="*/ 6534030 w 1872516"/>
              <a:gd name="T15" fmla="*/ 125020 h 1300494"/>
              <a:gd name="T16" fmla="*/ 6534030 w 1872516"/>
              <a:gd name="T17" fmla="*/ 625087 h 1300494"/>
              <a:gd name="T18" fmla="*/ 5777684 w 1872516"/>
              <a:gd name="T19" fmla="*/ 750107 h 1300494"/>
              <a:gd name="T20" fmla="*/ 756346 w 1872516"/>
              <a:gd name="T21" fmla="*/ 750107 h 1300494"/>
              <a:gd name="T22" fmla="*/ 0 w 1872516"/>
              <a:gd name="T23" fmla="*/ 625087 h 1300494"/>
              <a:gd name="T24" fmla="*/ 0 w 1872516"/>
              <a:gd name="T25" fmla="*/ 125020 h 1300494"/>
              <a:gd name="T26" fmla="*/ 17694720 60000 65536"/>
              <a:gd name="T27" fmla="*/ 0 60000 65536"/>
              <a:gd name="T28" fmla="*/ 5898240 60000 65536"/>
              <a:gd name="T29" fmla="*/ 1179648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72516"/>
              <a:gd name="T40" fmla="*/ 0 h 1300494"/>
              <a:gd name="T41" fmla="*/ 1872516 w 1872516"/>
              <a:gd name="T42" fmla="*/ 1300494 h 130049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72516" h="1300494">
                <a:moveTo>
                  <a:pt x="0" y="216753"/>
                </a:moveTo>
                <a:cubicBezTo>
                  <a:pt x="0" y="97044"/>
                  <a:pt x="97044" y="0"/>
                  <a:pt x="216753" y="0"/>
                </a:cubicBezTo>
                <a:lnTo>
                  <a:pt x="1655763" y="0"/>
                </a:lnTo>
                <a:cubicBezTo>
                  <a:pt x="1775472" y="0"/>
                  <a:pt x="1872516" y="97044"/>
                  <a:pt x="1872516" y="216753"/>
                </a:cubicBezTo>
                <a:lnTo>
                  <a:pt x="1872516" y="1083741"/>
                </a:lnTo>
                <a:cubicBezTo>
                  <a:pt x="1872516" y="1203450"/>
                  <a:pt x="1775472" y="1300494"/>
                  <a:pt x="1655763" y="1300494"/>
                </a:cubicBezTo>
                <a:lnTo>
                  <a:pt x="216753" y="1300494"/>
                </a:lnTo>
                <a:cubicBezTo>
                  <a:pt x="97044" y="1300494"/>
                  <a:pt x="0" y="1203450"/>
                  <a:pt x="0" y="1083741"/>
                </a:cubicBezTo>
                <a:lnTo>
                  <a:pt x="0" y="216753"/>
                </a:lnTo>
                <a:close/>
              </a:path>
            </a:pathLst>
          </a:custGeom>
          <a:solidFill>
            <a:schemeClr val="accent6"/>
          </a:solidFill>
          <a:ln w="25402">
            <a:solidFill>
              <a:srgbClr val="FFFFFF"/>
            </a:solidFill>
            <a:miter lim="800000"/>
            <a:headEnd/>
            <a:tailEnd/>
          </a:ln>
        </p:spPr>
        <p:txBody>
          <a:bodyPr lIns="109206" tIns="109206" rIns="109206" bIns="109206" anchor="ctr" anchorCtr="1"/>
          <a:lstStyle>
            <a:lvl1pPr defTabSz="531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marR="0" lvl="0" indent="0" algn="ctr" defTabSz="53181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kumimoji="0" lang="es-CL" alt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Calibri" panose="020F0502020204030204" pitchFamily="34" charset="0"/>
              </a:rPr>
              <a:t>Estrategia Nacional de Educación Pública</a:t>
            </a:r>
          </a:p>
        </p:txBody>
      </p:sp>
      <p:sp>
        <p:nvSpPr>
          <p:cNvPr id="13" name="4 Forma libre">
            <a:extLst>
              <a:ext uri="{FF2B5EF4-FFF2-40B4-BE49-F238E27FC236}">
                <a16:creationId xmlns:a16="http://schemas.microsoft.com/office/drawing/2014/main" id="{C7302005-40C7-FE6F-825B-80F91ABDA1F7}"/>
              </a:ext>
            </a:extLst>
          </p:cNvPr>
          <p:cNvSpPr>
            <a:spLocks/>
          </p:cNvSpPr>
          <p:nvPr/>
        </p:nvSpPr>
        <p:spPr bwMode="auto">
          <a:xfrm>
            <a:off x="5478190" y="2733896"/>
            <a:ext cx="2147058" cy="1128712"/>
          </a:xfrm>
          <a:custGeom>
            <a:avLst/>
            <a:gdLst>
              <a:gd name="T0" fmla="*/ 3299545 w 1872516"/>
              <a:gd name="T1" fmla="*/ 0 h 1300494"/>
              <a:gd name="T2" fmla="*/ 6599085 w 1872516"/>
              <a:gd name="T3" fmla="*/ 369131 h 1300494"/>
              <a:gd name="T4" fmla="*/ 3299545 w 1872516"/>
              <a:gd name="T5" fmla="*/ 738261 h 1300494"/>
              <a:gd name="T6" fmla="*/ 0 w 1872516"/>
              <a:gd name="T7" fmla="*/ 369131 h 1300494"/>
              <a:gd name="T8" fmla="*/ 0 w 1872516"/>
              <a:gd name="T9" fmla="*/ 123045 h 1300494"/>
              <a:gd name="T10" fmla="*/ 763876 w 1872516"/>
              <a:gd name="T11" fmla="*/ 0 h 1300494"/>
              <a:gd name="T12" fmla="*/ 5835210 w 1872516"/>
              <a:gd name="T13" fmla="*/ 0 h 1300494"/>
              <a:gd name="T14" fmla="*/ 6599085 w 1872516"/>
              <a:gd name="T15" fmla="*/ 123045 h 1300494"/>
              <a:gd name="T16" fmla="*/ 6599085 w 1872516"/>
              <a:gd name="T17" fmla="*/ 615216 h 1300494"/>
              <a:gd name="T18" fmla="*/ 5835210 w 1872516"/>
              <a:gd name="T19" fmla="*/ 738261 h 1300494"/>
              <a:gd name="T20" fmla="*/ 763876 w 1872516"/>
              <a:gd name="T21" fmla="*/ 738261 h 1300494"/>
              <a:gd name="T22" fmla="*/ 0 w 1872516"/>
              <a:gd name="T23" fmla="*/ 615216 h 1300494"/>
              <a:gd name="T24" fmla="*/ 0 w 1872516"/>
              <a:gd name="T25" fmla="*/ 123045 h 1300494"/>
              <a:gd name="T26" fmla="*/ 17694720 60000 65536"/>
              <a:gd name="T27" fmla="*/ 0 60000 65536"/>
              <a:gd name="T28" fmla="*/ 5898240 60000 65536"/>
              <a:gd name="T29" fmla="*/ 1179648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72516"/>
              <a:gd name="T40" fmla="*/ 0 h 1300494"/>
              <a:gd name="T41" fmla="*/ 1872516 w 1872516"/>
              <a:gd name="T42" fmla="*/ 1300494 h 130049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72516" h="1300494">
                <a:moveTo>
                  <a:pt x="0" y="216753"/>
                </a:moveTo>
                <a:cubicBezTo>
                  <a:pt x="0" y="97044"/>
                  <a:pt x="97044" y="0"/>
                  <a:pt x="216753" y="0"/>
                </a:cubicBezTo>
                <a:lnTo>
                  <a:pt x="1655763" y="0"/>
                </a:lnTo>
                <a:cubicBezTo>
                  <a:pt x="1775472" y="0"/>
                  <a:pt x="1872516" y="97044"/>
                  <a:pt x="1872516" y="216753"/>
                </a:cubicBezTo>
                <a:lnTo>
                  <a:pt x="1872516" y="1083741"/>
                </a:lnTo>
                <a:cubicBezTo>
                  <a:pt x="1872516" y="1203450"/>
                  <a:pt x="1775472" y="1300494"/>
                  <a:pt x="1655763" y="1300494"/>
                </a:cubicBezTo>
                <a:lnTo>
                  <a:pt x="216753" y="1300494"/>
                </a:lnTo>
                <a:cubicBezTo>
                  <a:pt x="97044" y="1300494"/>
                  <a:pt x="0" y="1203450"/>
                  <a:pt x="0" y="1083741"/>
                </a:cubicBezTo>
                <a:lnTo>
                  <a:pt x="0" y="216753"/>
                </a:lnTo>
                <a:close/>
              </a:path>
            </a:pathLst>
          </a:custGeom>
          <a:solidFill>
            <a:schemeClr val="accent2"/>
          </a:solidFill>
          <a:ln w="25402">
            <a:solidFill>
              <a:srgbClr val="FFFFFF"/>
            </a:solidFill>
            <a:miter lim="800000"/>
            <a:headEnd/>
            <a:tailEnd/>
          </a:ln>
        </p:spPr>
        <p:txBody>
          <a:bodyPr lIns="109206" tIns="109206" rIns="109206" bIns="109206" anchor="ctr" anchorCtr="1"/>
          <a:lstStyle>
            <a:lvl1pPr defTabSz="531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marR="0" lvl="0" indent="0" algn="ctr" defTabSz="53181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kumimoji="0" lang="es-CL" alt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Calibri" panose="020F0502020204030204" pitchFamily="34" charset="0"/>
              </a:rPr>
              <a:t>Plan Estratégico Local y sus respectivos Planes Anuales</a:t>
            </a:r>
          </a:p>
        </p:txBody>
      </p:sp>
      <p:sp>
        <p:nvSpPr>
          <p:cNvPr id="14" name="4 Forma libre">
            <a:extLst>
              <a:ext uri="{FF2B5EF4-FFF2-40B4-BE49-F238E27FC236}">
                <a16:creationId xmlns:a16="http://schemas.microsoft.com/office/drawing/2014/main" id="{8B066208-AD6B-9E37-22CF-209891BEBC64}"/>
              </a:ext>
            </a:extLst>
          </p:cNvPr>
          <p:cNvSpPr>
            <a:spLocks/>
          </p:cNvSpPr>
          <p:nvPr/>
        </p:nvSpPr>
        <p:spPr bwMode="auto">
          <a:xfrm>
            <a:off x="5478190" y="3933501"/>
            <a:ext cx="2147058" cy="1128712"/>
          </a:xfrm>
          <a:custGeom>
            <a:avLst/>
            <a:gdLst>
              <a:gd name="T0" fmla="*/ 3299545 w 1872516"/>
              <a:gd name="T1" fmla="*/ 0 h 1300494"/>
              <a:gd name="T2" fmla="*/ 6599085 w 1872516"/>
              <a:gd name="T3" fmla="*/ 369131 h 1300494"/>
              <a:gd name="T4" fmla="*/ 3299545 w 1872516"/>
              <a:gd name="T5" fmla="*/ 738261 h 1300494"/>
              <a:gd name="T6" fmla="*/ 0 w 1872516"/>
              <a:gd name="T7" fmla="*/ 369131 h 1300494"/>
              <a:gd name="T8" fmla="*/ 0 w 1872516"/>
              <a:gd name="T9" fmla="*/ 123045 h 1300494"/>
              <a:gd name="T10" fmla="*/ 763876 w 1872516"/>
              <a:gd name="T11" fmla="*/ 0 h 1300494"/>
              <a:gd name="T12" fmla="*/ 5835210 w 1872516"/>
              <a:gd name="T13" fmla="*/ 0 h 1300494"/>
              <a:gd name="T14" fmla="*/ 6599085 w 1872516"/>
              <a:gd name="T15" fmla="*/ 123045 h 1300494"/>
              <a:gd name="T16" fmla="*/ 6599085 w 1872516"/>
              <a:gd name="T17" fmla="*/ 615216 h 1300494"/>
              <a:gd name="T18" fmla="*/ 5835210 w 1872516"/>
              <a:gd name="T19" fmla="*/ 738261 h 1300494"/>
              <a:gd name="T20" fmla="*/ 763876 w 1872516"/>
              <a:gd name="T21" fmla="*/ 738261 h 1300494"/>
              <a:gd name="T22" fmla="*/ 0 w 1872516"/>
              <a:gd name="T23" fmla="*/ 615216 h 1300494"/>
              <a:gd name="T24" fmla="*/ 0 w 1872516"/>
              <a:gd name="T25" fmla="*/ 123045 h 1300494"/>
              <a:gd name="T26" fmla="*/ 17694720 60000 65536"/>
              <a:gd name="T27" fmla="*/ 0 60000 65536"/>
              <a:gd name="T28" fmla="*/ 5898240 60000 65536"/>
              <a:gd name="T29" fmla="*/ 1179648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72516"/>
              <a:gd name="T40" fmla="*/ 0 h 1300494"/>
              <a:gd name="T41" fmla="*/ 1872516 w 1872516"/>
              <a:gd name="T42" fmla="*/ 1300494 h 130049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72516" h="1300494">
                <a:moveTo>
                  <a:pt x="0" y="216753"/>
                </a:moveTo>
                <a:cubicBezTo>
                  <a:pt x="0" y="97044"/>
                  <a:pt x="97044" y="0"/>
                  <a:pt x="216753" y="0"/>
                </a:cubicBezTo>
                <a:lnTo>
                  <a:pt x="1655763" y="0"/>
                </a:lnTo>
                <a:cubicBezTo>
                  <a:pt x="1775472" y="0"/>
                  <a:pt x="1872516" y="97044"/>
                  <a:pt x="1872516" y="216753"/>
                </a:cubicBezTo>
                <a:lnTo>
                  <a:pt x="1872516" y="1083741"/>
                </a:lnTo>
                <a:cubicBezTo>
                  <a:pt x="1872516" y="1203450"/>
                  <a:pt x="1775472" y="1300494"/>
                  <a:pt x="1655763" y="1300494"/>
                </a:cubicBezTo>
                <a:lnTo>
                  <a:pt x="216753" y="1300494"/>
                </a:lnTo>
                <a:cubicBezTo>
                  <a:pt x="97044" y="1300494"/>
                  <a:pt x="0" y="1203450"/>
                  <a:pt x="0" y="1083741"/>
                </a:cubicBezTo>
                <a:lnTo>
                  <a:pt x="0" y="216753"/>
                </a:lnTo>
                <a:close/>
              </a:path>
            </a:pathLst>
          </a:custGeom>
          <a:solidFill>
            <a:srgbClr val="002060"/>
          </a:solidFill>
          <a:ln w="25402">
            <a:solidFill>
              <a:srgbClr val="FFFFFF"/>
            </a:solidFill>
            <a:miter lim="800000"/>
            <a:headEnd/>
            <a:tailEnd/>
          </a:ln>
        </p:spPr>
        <p:txBody>
          <a:bodyPr lIns="109206" tIns="109206" rIns="109206" bIns="109206" anchor="ctr" anchorCtr="1"/>
          <a:lstStyle>
            <a:lvl1pPr defTabSz="531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marR="0" lvl="0" indent="0" algn="ctr" defTabSz="53181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kumimoji="0" lang="es-CL" alt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Calibri" panose="020F0502020204030204" pitchFamily="34" charset="0"/>
              </a:rPr>
              <a:t>Proyectos Educativos y Planes de Mejoramiento Educativo de EE</a:t>
            </a:r>
          </a:p>
        </p:txBody>
      </p:sp>
      <p:sp>
        <p:nvSpPr>
          <p:cNvPr id="15" name="4 Forma libre">
            <a:extLst>
              <a:ext uri="{FF2B5EF4-FFF2-40B4-BE49-F238E27FC236}">
                <a16:creationId xmlns:a16="http://schemas.microsoft.com/office/drawing/2014/main" id="{D6247CA7-D556-52CB-AC66-EE62B8EFB7D7}"/>
              </a:ext>
            </a:extLst>
          </p:cNvPr>
          <p:cNvSpPr>
            <a:spLocks/>
          </p:cNvSpPr>
          <p:nvPr/>
        </p:nvSpPr>
        <p:spPr bwMode="auto">
          <a:xfrm>
            <a:off x="5478190" y="5133106"/>
            <a:ext cx="2147058" cy="1128712"/>
          </a:xfrm>
          <a:custGeom>
            <a:avLst/>
            <a:gdLst>
              <a:gd name="T0" fmla="*/ 3299545 w 1872516"/>
              <a:gd name="T1" fmla="*/ 0 h 1300494"/>
              <a:gd name="T2" fmla="*/ 6599085 w 1872516"/>
              <a:gd name="T3" fmla="*/ 369131 h 1300494"/>
              <a:gd name="T4" fmla="*/ 3299545 w 1872516"/>
              <a:gd name="T5" fmla="*/ 738261 h 1300494"/>
              <a:gd name="T6" fmla="*/ 0 w 1872516"/>
              <a:gd name="T7" fmla="*/ 369131 h 1300494"/>
              <a:gd name="T8" fmla="*/ 0 w 1872516"/>
              <a:gd name="T9" fmla="*/ 123045 h 1300494"/>
              <a:gd name="T10" fmla="*/ 763876 w 1872516"/>
              <a:gd name="T11" fmla="*/ 0 h 1300494"/>
              <a:gd name="T12" fmla="*/ 5835210 w 1872516"/>
              <a:gd name="T13" fmla="*/ 0 h 1300494"/>
              <a:gd name="T14" fmla="*/ 6599085 w 1872516"/>
              <a:gd name="T15" fmla="*/ 123045 h 1300494"/>
              <a:gd name="T16" fmla="*/ 6599085 w 1872516"/>
              <a:gd name="T17" fmla="*/ 615216 h 1300494"/>
              <a:gd name="T18" fmla="*/ 5835210 w 1872516"/>
              <a:gd name="T19" fmla="*/ 738261 h 1300494"/>
              <a:gd name="T20" fmla="*/ 763876 w 1872516"/>
              <a:gd name="T21" fmla="*/ 738261 h 1300494"/>
              <a:gd name="T22" fmla="*/ 0 w 1872516"/>
              <a:gd name="T23" fmla="*/ 615216 h 1300494"/>
              <a:gd name="T24" fmla="*/ 0 w 1872516"/>
              <a:gd name="T25" fmla="*/ 123045 h 1300494"/>
              <a:gd name="T26" fmla="*/ 17694720 60000 65536"/>
              <a:gd name="T27" fmla="*/ 0 60000 65536"/>
              <a:gd name="T28" fmla="*/ 5898240 60000 65536"/>
              <a:gd name="T29" fmla="*/ 1179648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72516"/>
              <a:gd name="T40" fmla="*/ 0 h 1300494"/>
              <a:gd name="T41" fmla="*/ 1872516 w 1872516"/>
              <a:gd name="T42" fmla="*/ 1300494 h 130049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72516" h="1300494">
                <a:moveTo>
                  <a:pt x="0" y="216753"/>
                </a:moveTo>
                <a:cubicBezTo>
                  <a:pt x="0" y="97044"/>
                  <a:pt x="97044" y="0"/>
                  <a:pt x="216753" y="0"/>
                </a:cubicBezTo>
                <a:lnTo>
                  <a:pt x="1655763" y="0"/>
                </a:lnTo>
                <a:cubicBezTo>
                  <a:pt x="1775472" y="0"/>
                  <a:pt x="1872516" y="97044"/>
                  <a:pt x="1872516" y="216753"/>
                </a:cubicBezTo>
                <a:lnTo>
                  <a:pt x="1872516" y="1083741"/>
                </a:lnTo>
                <a:cubicBezTo>
                  <a:pt x="1872516" y="1203450"/>
                  <a:pt x="1775472" y="1300494"/>
                  <a:pt x="1655763" y="1300494"/>
                </a:cubicBezTo>
                <a:lnTo>
                  <a:pt x="216753" y="1300494"/>
                </a:lnTo>
                <a:cubicBezTo>
                  <a:pt x="97044" y="1300494"/>
                  <a:pt x="0" y="1203450"/>
                  <a:pt x="0" y="1083741"/>
                </a:cubicBezTo>
                <a:lnTo>
                  <a:pt x="0" y="216753"/>
                </a:lnTo>
                <a:close/>
              </a:path>
            </a:pathLst>
          </a:custGeom>
          <a:solidFill>
            <a:srgbClr val="002060"/>
          </a:solidFill>
          <a:ln w="25402">
            <a:solidFill>
              <a:srgbClr val="FFFFFF"/>
            </a:solidFill>
            <a:miter lim="800000"/>
            <a:headEnd/>
            <a:tailEnd/>
          </a:ln>
        </p:spPr>
        <p:txBody>
          <a:bodyPr lIns="109206" tIns="109206" rIns="109206" bIns="109206" anchor="ctr" anchorCtr="1"/>
          <a:lstStyle>
            <a:lvl1pPr defTabSz="531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defTabSz="531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531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59595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marL="0" marR="0" lvl="0" indent="0" algn="ctr" defTabSz="53181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kumimoji="0" lang="es-CL" alt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Calibri" panose="020F0502020204030204" pitchFamily="34" charset="0"/>
              </a:rPr>
              <a:t>Planificación de la enseñanza-aprendizaje</a:t>
            </a:r>
          </a:p>
        </p:txBody>
      </p:sp>
      <p:sp>
        <p:nvSpPr>
          <p:cNvPr id="16" name="Cerrar llave 15">
            <a:extLst>
              <a:ext uri="{FF2B5EF4-FFF2-40B4-BE49-F238E27FC236}">
                <a16:creationId xmlns:a16="http://schemas.microsoft.com/office/drawing/2014/main" id="{610A7786-B94C-AA57-FC9F-4340744184D2}"/>
              </a:ext>
            </a:extLst>
          </p:cNvPr>
          <p:cNvSpPr/>
          <p:nvPr/>
        </p:nvSpPr>
        <p:spPr>
          <a:xfrm>
            <a:off x="4490720" y="1648174"/>
            <a:ext cx="355600" cy="46408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00F55A2-7B6A-459E-E9E7-42A0FAEE14A5}"/>
              </a:ext>
            </a:extLst>
          </p:cNvPr>
          <p:cNvSpPr txBox="1"/>
          <p:nvPr/>
        </p:nvSpPr>
        <p:spPr>
          <a:xfrm rot="16200000">
            <a:off x="4288029" y="3783941"/>
            <a:ext cx="168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En el marco de: </a:t>
            </a:r>
            <a:endParaRPr lang="es-CL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B0AD29E-C9C6-ECC7-38F7-E394868853E6}"/>
              </a:ext>
            </a:extLst>
          </p:cNvPr>
          <p:cNvSpPr txBox="1"/>
          <p:nvPr/>
        </p:nvSpPr>
        <p:spPr>
          <a:xfrm>
            <a:off x="8483031" y="1456948"/>
            <a:ext cx="3124535" cy="48320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Consideraciones:</a:t>
            </a:r>
          </a:p>
          <a:p>
            <a:endParaRPr lang="es-E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Toma de decisiones basada en evidencia.</a:t>
            </a:r>
          </a:p>
          <a:p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No solo formación continua, también estrategias vinculadas a la colaboración y la reflexión sobre la práctica. </a:t>
            </a:r>
          </a:p>
          <a:p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Reconocer y valorar experiencias y saberes de las comunidades.</a:t>
            </a:r>
          </a:p>
          <a:p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Articulación con los distintos actores del territorio. </a:t>
            </a:r>
          </a:p>
        </p:txBody>
      </p:sp>
    </p:spTree>
    <p:extLst>
      <p:ext uri="{BB962C8B-B14F-4D97-AF65-F5344CB8AC3E}">
        <p14:creationId xmlns:p14="http://schemas.microsoft.com/office/powerpoint/2010/main" val="1646477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45E6B4-103C-5C80-44AA-1F6EA8C6CE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5963" y="1497013"/>
            <a:ext cx="10818967" cy="445928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s-ES" b="1" dirty="0"/>
              <a:t>Año 2025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ES" dirty="0"/>
              <a:t>Trabajo colaborativo en torno a levantar experiencias y proyecciones en la NEP para acompañar los planes locales de formación para el desarrollo profesional docente con mirada profesionalizante.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s-ES" b="1" dirty="0"/>
          </a:p>
          <a:p>
            <a:pPr>
              <a:lnSpc>
                <a:spcPct val="120000"/>
              </a:lnSpc>
            </a:pPr>
            <a:r>
              <a:rPr lang="es-ES" b="1" dirty="0"/>
              <a:t>Año 2026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ES" dirty="0"/>
              <a:t>Continuar fortaleciendo la red nacional como un espacio para el intercambio de experiencias y de aprendizaje entre SLEP, considerando sus particularidades.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ES" dirty="0"/>
              <a:t>Consolidar una visión compartida en la NEP en torno a la gestión del desarrollo profesional de los actores clave del sistema, basada en el enfoque de desarrollo de capacidades: </a:t>
            </a:r>
          </a:p>
          <a:p>
            <a:pPr marL="800100" lvl="2" indent="-342900">
              <a:lnSpc>
                <a:spcPct val="120000"/>
              </a:lnSpc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s-ES" sz="1600" dirty="0">
                <a:solidFill>
                  <a:schemeClr val="tx1"/>
                </a:solidFill>
              </a:rPr>
              <a:t>Proceso sistemático de </a:t>
            </a:r>
            <a:r>
              <a:rPr lang="es-ES" sz="1600" b="1" dirty="0">
                <a:solidFill>
                  <a:schemeClr val="tx1"/>
                </a:solidFill>
              </a:rPr>
              <a:t>mejoramiento de las prácticas pedagógicas y directivas </a:t>
            </a:r>
            <a:r>
              <a:rPr lang="es-ES" sz="1600" dirty="0">
                <a:solidFill>
                  <a:schemeClr val="tx1"/>
                </a:solidFill>
              </a:rPr>
              <a:t>basado en la movilización y potenciación de las capacidades presentes en el territorio. </a:t>
            </a:r>
          </a:p>
          <a:p>
            <a:pPr marL="800100" lvl="2" indent="-342900">
              <a:lnSpc>
                <a:spcPct val="120000"/>
              </a:lnSpc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s-ES" sz="1600" dirty="0">
                <a:solidFill>
                  <a:schemeClr val="tx1"/>
                </a:solidFill>
              </a:rPr>
              <a:t>Fortalecer condiciones y estrategias centradas en la </a:t>
            </a:r>
            <a:r>
              <a:rPr lang="es-ES" sz="1600" b="1" dirty="0">
                <a:solidFill>
                  <a:schemeClr val="tx1"/>
                </a:solidFill>
              </a:rPr>
              <a:t>colaboración entre pares y la reflexión sobre la práctica</a:t>
            </a:r>
            <a:r>
              <a:rPr lang="es-ES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4AB6A92D-6B55-3472-129E-5CA00BA4DB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963" y="901700"/>
            <a:ext cx="9583737" cy="595313"/>
          </a:xfrm>
        </p:spPr>
        <p:txBody>
          <a:bodyPr>
            <a:normAutofit/>
          </a:bodyPr>
          <a:lstStyle/>
          <a:p>
            <a:r>
              <a:rPr lang="es-ES" dirty="0"/>
              <a:t>Desafíos</a:t>
            </a:r>
            <a:endParaRPr lang="es-CL" sz="2400" b="0" dirty="0"/>
          </a:p>
        </p:txBody>
      </p:sp>
    </p:spTree>
    <p:extLst>
      <p:ext uri="{BB962C8B-B14F-4D97-AF65-F5344CB8AC3E}">
        <p14:creationId xmlns:p14="http://schemas.microsoft.com/office/powerpoint/2010/main" val="3457004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customXml/itemProps2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1488</TotalTime>
  <Words>588</Words>
  <Application>Microsoft Office PowerPoint</Application>
  <PresentationFormat>Panorámica</PresentationFormat>
  <Paragraphs>69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Calibri</vt:lpstr>
      <vt:lpstr>Aptos</vt:lpstr>
      <vt:lpstr>Verdana</vt:lpstr>
      <vt:lpstr>Courier New</vt:lpstr>
      <vt:lpstr>Wingdings</vt:lpstr>
      <vt:lpstr>Arial</vt:lpstr>
      <vt:lpstr>gobCL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Alexis Giovanni Moreira Arenas</cp:lastModifiedBy>
  <cp:revision>7</cp:revision>
  <cp:lastPrinted>2025-07-31T15:37:30Z</cp:lastPrinted>
  <dcterms:created xsi:type="dcterms:W3CDTF">2022-09-08T19:25:06Z</dcterms:created>
  <dcterms:modified xsi:type="dcterms:W3CDTF">2025-10-08T21:02:08Z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