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4"/>
    <p:sldMasterId id="2147483666" r:id="rId5"/>
  </p:sldMasterIdLst>
  <p:notesMasterIdLst>
    <p:notesMasterId r:id="rId42"/>
  </p:notesMasterIdLst>
  <p:handoutMasterIdLst>
    <p:handoutMasterId r:id="rId43"/>
  </p:handoutMasterIdLst>
  <p:sldIdLst>
    <p:sldId id="264" r:id="rId6"/>
    <p:sldId id="289" r:id="rId7"/>
    <p:sldId id="265" r:id="rId8"/>
    <p:sldId id="287" r:id="rId9"/>
    <p:sldId id="331" r:id="rId10"/>
    <p:sldId id="355" r:id="rId11"/>
    <p:sldId id="313" r:id="rId12"/>
    <p:sldId id="314" r:id="rId13"/>
    <p:sldId id="268" r:id="rId14"/>
    <p:sldId id="332" r:id="rId15"/>
    <p:sldId id="333" r:id="rId16"/>
    <p:sldId id="322" r:id="rId17"/>
    <p:sldId id="336" r:id="rId18"/>
    <p:sldId id="302" r:id="rId19"/>
    <p:sldId id="303" r:id="rId20"/>
    <p:sldId id="327" r:id="rId21"/>
    <p:sldId id="356" r:id="rId22"/>
    <p:sldId id="304" r:id="rId23"/>
    <p:sldId id="328" r:id="rId24"/>
    <p:sldId id="305" r:id="rId25"/>
    <p:sldId id="306" r:id="rId26"/>
    <p:sldId id="337" r:id="rId27"/>
    <p:sldId id="307" r:id="rId28"/>
    <p:sldId id="308" r:id="rId29"/>
    <p:sldId id="296" r:id="rId30"/>
    <p:sldId id="339" r:id="rId31"/>
    <p:sldId id="341" r:id="rId32"/>
    <p:sldId id="342" r:id="rId33"/>
    <p:sldId id="346" r:id="rId34"/>
    <p:sldId id="347" r:id="rId35"/>
    <p:sldId id="348" r:id="rId36"/>
    <p:sldId id="349" r:id="rId37"/>
    <p:sldId id="351" r:id="rId38"/>
    <p:sldId id="352" r:id="rId39"/>
    <p:sldId id="353" r:id="rId40"/>
    <p:sldId id="300" r:id="rId41"/>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isca Valenzuela Baraona" initials="FVB" lastIdx="3" clrIdx="0">
    <p:extLst>
      <p:ext uri="{19B8F6BF-5375-455C-9EA6-DF929625EA0E}">
        <p15:presenceInfo xmlns:p15="http://schemas.microsoft.com/office/powerpoint/2012/main" userId="S-1-5-21-3053364607-2899106506-1442198690-103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7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2" autoAdjust="0"/>
    <p:restoredTop sz="89704" autoAdjust="0"/>
  </p:normalViewPr>
  <p:slideViewPr>
    <p:cSldViewPr snapToGrid="0" snapToObjects="1">
      <p:cViewPr varScale="1">
        <p:scale>
          <a:sx n="98" d="100"/>
          <a:sy n="98" d="100"/>
        </p:scale>
        <p:origin x="582" y="84"/>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70D17C-8592-2447-A797-825E4102E3A0}" type="doc">
      <dgm:prSet loTypeId="urn:microsoft.com/office/officeart/2005/8/layout/orgChart1" loCatId="" qsTypeId="urn:microsoft.com/office/officeart/2005/8/quickstyle/simple1" qsCatId="simple" csTypeId="urn:microsoft.com/office/officeart/2005/8/colors/accent1_2" csCatId="accent1" phldr="1"/>
      <dgm:spPr/>
      <dgm:t>
        <a:bodyPr/>
        <a:lstStyle/>
        <a:p>
          <a:endParaRPr lang="es-ES"/>
        </a:p>
      </dgm:t>
    </dgm:pt>
    <dgm:pt modelId="{75A4CEA1-4313-E84C-AE5D-DFC1A37DE42A}">
      <dgm:prSet phldrT="[Texto]" custT="1"/>
      <dgm:spPr/>
      <dgm:t>
        <a:bodyPr/>
        <a:lstStyle/>
        <a:p>
          <a:r>
            <a:rPr lang="es-ES" sz="1600" dirty="0"/>
            <a:t>Dirección FONDECYT</a:t>
          </a:r>
        </a:p>
      </dgm:t>
    </dgm:pt>
    <dgm:pt modelId="{E9A9CF93-5FDD-BE44-8B8D-C15D3433C65B}" type="parTrans" cxnId="{E9BFEE96-5077-594D-8A22-822B56867410}">
      <dgm:prSet/>
      <dgm:spPr/>
      <dgm:t>
        <a:bodyPr/>
        <a:lstStyle/>
        <a:p>
          <a:endParaRPr lang="es-ES" sz="2400"/>
        </a:p>
      </dgm:t>
    </dgm:pt>
    <dgm:pt modelId="{7E2FB8D7-6775-1B43-870C-86F8184DC926}" type="sibTrans" cxnId="{E9BFEE96-5077-594D-8A22-822B56867410}">
      <dgm:prSet/>
      <dgm:spPr/>
      <dgm:t>
        <a:bodyPr/>
        <a:lstStyle/>
        <a:p>
          <a:endParaRPr lang="es-ES" sz="2400"/>
        </a:p>
      </dgm:t>
    </dgm:pt>
    <dgm:pt modelId="{F9C87C7E-4216-784E-8E1A-3B0BEF141A84}">
      <dgm:prSet phldrT="[Texto]" custT="1"/>
      <dgm:spPr/>
      <dgm:t>
        <a:bodyPr/>
        <a:lstStyle/>
        <a:p>
          <a:r>
            <a:rPr lang="es-ES" sz="1050" dirty="0"/>
            <a:t>Unidad de Gestión </a:t>
          </a:r>
          <a:endParaRPr lang="es-ES" sz="1050" dirty="0" smtClean="0"/>
        </a:p>
        <a:p>
          <a:r>
            <a:rPr lang="es-ES" sz="1050" dirty="0" smtClean="0"/>
            <a:t>de  Concursos</a:t>
          </a:r>
          <a:endParaRPr lang="es-ES" sz="1050" dirty="0"/>
        </a:p>
      </dgm:t>
    </dgm:pt>
    <dgm:pt modelId="{C5E4419F-E2B7-9545-B9A0-B17377C104B0}" type="parTrans" cxnId="{63F345C8-AA10-CD41-86F0-462D47EF4061}">
      <dgm:prSet/>
      <dgm:spPr/>
      <dgm:t>
        <a:bodyPr/>
        <a:lstStyle/>
        <a:p>
          <a:endParaRPr lang="es-ES" sz="2400"/>
        </a:p>
      </dgm:t>
    </dgm:pt>
    <dgm:pt modelId="{5F760E01-722A-F342-BD29-F1E190AD93B7}" type="sibTrans" cxnId="{63F345C8-AA10-CD41-86F0-462D47EF4061}">
      <dgm:prSet/>
      <dgm:spPr/>
      <dgm:t>
        <a:bodyPr/>
        <a:lstStyle/>
        <a:p>
          <a:endParaRPr lang="es-ES" sz="2400"/>
        </a:p>
      </dgm:t>
    </dgm:pt>
    <dgm:pt modelId="{D0ED1107-3154-5F4B-A70B-9754953B8476}">
      <dgm:prSet phldrT="[Texto]" custT="1"/>
      <dgm:spPr/>
      <dgm:t>
        <a:bodyPr/>
        <a:lstStyle/>
        <a:p>
          <a:r>
            <a:rPr lang="es-ES" sz="1050" dirty="0"/>
            <a:t>Unidad de Control y </a:t>
          </a:r>
        </a:p>
        <a:p>
          <a:r>
            <a:rPr lang="es-ES" sz="1050" dirty="0"/>
            <a:t>Seguimiento</a:t>
          </a:r>
        </a:p>
      </dgm:t>
    </dgm:pt>
    <dgm:pt modelId="{861C58BA-D3B1-6A4A-94C0-235D740DCDD8}" type="parTrans" cxnId="{0E0E13EE-6F95-7A44-8B3E-C310CFF19ACD}">
      <dgm:prSet/>
      <dgm:spPr/>
      <dgm:t>
        <a:bodyPr/>
        <a:lstStyle/>
        <a:p>
          <a:endParaRPr lang="es-ES" sz="2400"/>
        </a:p>
      </dgm:t>
    </dgm:pt>
    <dgm:pt modelId="{43485999-13E0-1C40-AF08-86F874E7F1DE}" type="sibTrans" cxnId="{0E0E13EE-6F95-7A44-8B3E-C310CFF19ACD}">
      <dgm:prSet/>
      <dgm:spPr/>
      <dgm:t>
        <a:bodyPr/>
        <a:lstStyle/>
        <a:p>
          <a:endParaRPr lang="es-ES" sz="2400"/>
        </a:p>
      </dgm:t>
    </dgm:pt>
    <dgm:pt modelId="{59384F53-4F29-644F-95D1-08C9E0EDBDAC}">
      <dgm:prSet custT="1"/>
      <dgm:spPr/>
      <dgm:t>
        <a:bodyPr/>
        <a:lstStyle/>
        <a:p>
          <a:r>
            <a:rPr lang="es-ES" sz="1050" dirty="0"/>
            <a:t>Unidad de </a:t>
          </a:r>
          <a:r>
            <a:rPr lang="es-ES" sz="1050" dirty="0" smtClean="0"/>
            <a:t>Administración y  Finanzas</a:t>
          </a:r>
          <a:endParaRPr lang="es-ES" sz="1050" dirty="0"/>
        </a:p>
      </dgm:t>
    </dgm:pt>
    <dgm:pt modelId="{EAB29629-4B08-6541-9A79-53AB032FF8FF}" type="parTrans" cxnId="{C3A70BB5-BFBA-CE46-82DF-EB1808CB2DD5}">
      <dgm:prSet/>
      <dgm:spPr/>
      <dgm:t>
        <a:bodyPr/>
        <a:lstStyle/>
        <a:p>
          <a:endParaRPr lang="es-ES"/>
        </a:p>
      </dgm:t>
    </dgm:pt>
    <dgm:pt modelId="{F3E0BFC0-0BC6-AB43-B9D0-C75164E1C343}" type="sibTrans" cxnId="{C3A70BB5-BFBA-CE46-82DF-EB1808CB2DD5}">
      <dgm:prSet/>
      <dgm:spPr/>
      <dgm:t>
        <a:bodyPr/>
        <a:lstStyle/>
        <a:p>
          <a:endParaRPr lang="es-ES"/>
        </a:p>
      </dgm:t>
    </dgm:pt>
    <dgm:pt modelId="{F092ACDB-89B5-9148-A47C-3F993502D2EC}">
      <dgm:prSet custT="1"/>
      <dgm:spPr/>
      <dgm:t>
        <a:bodyPr/>
        <a:lstStyle/>
        <a:p>
          <a:r>
            <a:rPr lang="es-ES" sz="900" dirty="0"/>
            <a:t>Control de Gestión y Mesa </a:t>
          </a:r>
          <a:r>
            <a:rPr lang="es-ES" sz="900" dirty="0" smtClean="0"/>
            <a:t>de  </a:t>
          </a:r>
          <a:r>
            <a:rPr lang="es-ES" sz="900" dirty="0"/>
            <a:t>Ayuda</a:t>
          </a:r>
        </a:p>
      </dgm:t>
    </dgm:pt>
    <dgm:pt modelId="{4F2FEC61-928B-1745-8E30-1777179B6448}" type="parTrans" cxnId="{EBAD8013-8FBF-4D4B-8277-8216A6C20A50}">
      <dgm:prSet/>
      <dgm:spPr/>
      <dgm:t>
        <a:bodyPr/>
        <a:lstStyle/>
        <a:p>
          <a:endParaRPr lang="es-ES"/>
        </a:p>
      </dgm:t>
    </dgm:pt>
    <dgm:pt modelId="{E59D78ED-0A90-3240-96FE-5C67C8CC1C9E}" type="sibTrans" cxnId="{EBAD8013-8FBF-4D4B-8277-8216A6C20A50}">
      <dgm:prSet/>
      <dgm:spPr/>
      <dgm:t>
        <a:bodyPr/>
        <a:lstStyle/>
        <a:p>
          <a:endParaRPr lang="es-ES"/>
        </a:p>
      </dgm:t>
    </dgm:pt>
    <dgm:pt modelId="{CB38EAD8-10C8-E944-BA21-7F1A34A8C050}">
      <dgm:prSet custT="1"/>
      <dgm:spPr/>
      <dgm:t>
        <a:bodyPr/>
        <a:lstStyle/>
        <a:p>
          <a:pPr algn="ctr"/>
          <a:r>
            <a:rPr lang="es-ES" sz="900" dirty="0"/>
            <a:t>Seguimiento financiero</a:t>
          </a:r>
        </a:p>
      </dgm:t>
    </dgm:pt>
    <dgm:pt modelId="{BEF5AE26-46A9-054D-A71E-71320A2C9EF2}" type="parTrans" cxnId="{E6EF596A-8810-114D-8E2F-6A1708DBBF49}">
      <dgm:prSet/>
      <dgm:spPr/>
      <dgm:t>
        <a:bodyPr/>
        <a:lstStyle/>
        <a:p>
          <a:endParaRPr lang="es-ES"/>
        </a:p>
      </dgm:t>
    </dgm:pt>
    <dgm:pt modelId="{7C51BB25-0E83-3D47-88D2-ABA1F4280806}" type="sibTrans" cxnId="{E6EF596A-8810-114D-8E2F-6A1708DBBF49}">
      <dgm:prSet/>
      <dgm:spPr/>
      <dgm:t>
        <a:bodyPr/>
        <a:lstStyle/>
        <a:p>
          <a:endParaRPr lang="es-ES"/>
        </a:p>
      </dgm:t>
    </dgm:pt>
    <dgm:pt modelId="{D0864217-7A25-C947-A779-D7BB53E39321}" type="pres">
      <dgm:prSet presAssocID="{D370D17C-8592-2447-A797-825E4102E3A0}" presName="hierChild1" presStyleCnt="0">
        <dgm:presLayoutVars>
          <dgm:orgChart val="1"/>
          <dgm:chPref val="1"/>
          <dgm:dir/>
          <dgm:animOne val="branch"/>
          <dgm:animLvl val="lvl"/>
          <dgm:resizeHandles/>
        </dgm:presLayoutVars>
      </dgm:prSet>
      <dgm:spPr/>
      <dgm:t>
        <a:bodyPr/>
        <a:lstStyle/>
        <a:p>
          <a:endParaRPr lang="en-US"/>
        </a:p>
      </dgm:t>
    </dgm:pt>
    <dgm:pt modelId="{9A03E602-3BC3-AB4F-897A-4CC051E08C2C}" type="pres">
      <dgm:prSet presAssocID="{75A4CEA1-4313-E84C-AE5D-DFC1A37DE42A}" presName="hierRoot1" presStyleCnt="0">
        <dgm:presLayoutVars>
          <dgm:hierBranch val="init"/>
        </dgm:presLayoutVars>
      </dgm:prSet>
      <dgm:spPr/>
      <dgm:t>
        <a:bodyPr/>
        <a:lstStyle/>
        <a:p>
          <a:endParaRPr lang="es-ES"/>
        </a:p>
      </dgm:t>
    </dgm:pt>
    <dgm:pt modelId="{B7A4331C-4A0F-CC49-9D8C-FC82404C80DB}" type="pres">
      <dgm:prSet presAssocID="{75A4CEA1-4313-E84C-AE5D-DFC1A37DE42A}" presName="rootComposite1" presStyleCnt="0"/>
      <dgm:spPr/>
      <dgm:t>
        <a:bodyPr/>
        <a:lstStyle/>
        <a:p>
          <a:endParaRPr lang="es-ES"/>
        </a:p>
      </dgm:t>
    </dgm:pt>
    <dgm:pt modelId="{83669B67-C745-1D48-95BF-5C0D95D5EF5D}" type="pres">
      <dgm:prSet presAssocID="{75A4CEA1-4313-E84C-AE5D-DFC1A37DE42A}" presName="rootText1" presStyleLbl="node0" presStyleIdx="0" presStyleCnt="1" custScaleX="122834" custScaleY="32017" custLinFactNeighborX="22614" custLinFactNeighborY="5344">
        <dgm:presLayoutVars>
          <dgm:chPref val="3"/>
        </dgm:presLayoutVars>
      </dgm:prSet>
      <dgm:spPr/>
      <dgm:t>
        <a:bodyPr/>
        <a:lstStyle/>
        <a:p>
          <a:endParaRPr lang="en-US"/>
        </a:p>
      </dgm:t>
    </dgm:pt>
    <dgm:pt modelId="{508E933C-A77C-1749-9453-666FE467DA1D}" type="pres">
      <dgm:prSet presAssocID="{75A4CEA1-4313-E84C-AE5D-DFC1A37DE42A}" presName="rootConnector1" presStyleLbl="node1" presStyleIdx="0" presStyleCnt="0"/>
      <dgm:spPr/>
      <dgm:t>
        <a:bodyPr/>
        <a:lstStyle/>
        <a:p>
          <a:endParaRPr lang="en-US"/>
        </a:p>
      </dgm:t>
    </dgm:pt>
    <dgm:pt modelId="{89E1D378-E662-F946-8A88-9CC3A18ADB8A}" type="pres">
      <dgm:prSet presAssocID="{75A4CEA1-4313-E84C-AE5D-DFC1A37DE42A}" presName="hierChild2" presStyleCnt="0"/>
      <dgm:spPr/>
      <dgm:t>
        <a:bodyPr/>
        <a:lstStyle/>
        <a:p>
          <a:endParaRPr lang="es-ES"/>
        </a:p>
      </dgm:t>
    </dgm:pt>
    <dgm:pt modelId="{7F47B504-EF79-564F-9558-7FD1F612B497}" type="pres">
      <dgm:prSet presAssocID="{C5E4419F-E2B7-9545-B9A0-B17377C104B0}" presName="Name37" presStyleLbl="parChTrans1D2" presStyleIdx="0" presStyleCnt="3"/>
      <dgm:spPr/>
      <dgm:t>
        <a:bodyPr/>
        <a:lstStyle/>
        <a:p>
          <a:endParaRPr lang="en-US"/>
        </a:p>
      </dgm:t>
    </dgm:pt>
    <dgm:pt modelId="{1C5DAD7D-672F-134D-AF65-8914110DFFA3}" type="pres">
      <dgm:prSet presAssocID="{F9C87C7E-4216-784E-8E1A-3B0BEF141A84}" presName="hierRoot2" presStyleCnt="0">
        <dgm:presLayoutVars>
          <dgm:hierBranch val="init"/>
        </dgm:presLayoutVars>
      </dgm:prSet>
      <dgm:spPr/>
      <dgm:t>
        <a:bodyPr/>
        <a:lstStyle/>
        <a:p>
          <a:endParaRPr lang="es-ES"/>
        </a:p>
      </dgm:t>
    </dgm:pt>
    <dgm:pt modelId="{98AF4CBA-6CA9-C24F-BA35-48154BDDB243}" type="pres">
      <dgm:prSet presAssocID="{F9C87C7E-4216-784E-8E1A-3B0BEF141A84}" presName="rootComposite" presStyleCnt="0"/>
      <dgm:spPr/>
      <dgm:t>
        <a:bodyPr/>
        <a:lstStyle/>
        <a:p>
          <a:endParaRPr lang="es-ES"/>
        </a:p>
      </dgm:t>
    </dgm:pt>
    <dgm:pt modelId="{36B129A5-28A7-9940-93ED-178C8D5E4568}" type="pres">
      <dgm:prSet presAssocID="{F9C87C7E-4216-784E-8E1A-3B0BEF141A84}" presName="rootText" presStyleLbl="node2" presStyleIdx="0" presStyleCnt="3" custScaleX="43144" custScaleY="30330" custLinFactX="30125" custLinFactNeighborX="100000" custLinFactNeighborY="15020">
        <dgm:presLayoutVars>
          <dgm:chPref val="3"/>
        </dgm:presLayoutVars>
      </dgm:prSet>
      <dgm:spPr/>
      <dgm:t>
        <a:bodyPr/>
        <a:lstStyle/>
        <a:p>
          <a:endParaRPr lang="en-US"/>
        </a:p>
      </dgm:t>
    </dgm:pt>
    <dgm:pt modelId="{DD85C127-83BC-D140-8BB1-7B5CC642BD02}" type="pres">
      <dgm:prSet presAssocID="{F9C87C7E-4216-784E-8E1A-3B0BEF141A84}" presName="rootConnector" presStyleLbl="node2" presStyleIdx="0" presStyleCnt="3"/>
      <dgm:spPr/>
      <dgm:t>
        <a:bodyPr/>
        <a:lstStyle/>
        <a:p>
          <a:endParaRPr lang="en-US"/>
        </a:p>
      </dgm:t>
    </dgm:pt>
    <dgm:pt modelId="{8C1C4092-E68B-9D49-AD49-A1140B6268CA}" type="pres">
      <dgm:prSet presAssocID="{F9C87C7E-4216-784E-8E1A-3B0BEF141A84}" presName="hierChild4" presStyleCnt="0"/>
      <dgm:spPr/>
      <dgm:t>
        <a:bodyPr/>
        <a:lstStyle/>
        <a:p>
          <a:endParaRPr lang="es-ES"/>
        </a:p>
      </dgm:t>
    </dgm:pt>
    <dgm:pt modelId="{3D3A7F2A-9461-AC44-B405-1FEF871444AC}" type="pres">
      <dgm:prSet presAssocID="{F9C87C7E-4216-784E-8E1A-3B0BEF141A84}" presName="hierChild5" presStyleCnt="0"/>
      <dgm:spPr/>
      <dgm:t>
        <a:bodyPr/>
        <a:lstStyle/>
        <a:p>
          <a:endParaRPr lang="es-ES"/>
        </a:p>
      </dgm:t>
    </dgm:pt>
    <dgm:pt modelId="{6AEA43D7-7E27-0843-A5EA-32870C290871}" type="pres">
      <dgm:prSet presAssocID="{EAB29629-4B08-6541-9A79-53AB032FF8FF}" presName="Name37" presStyleLbl="parChTrans1D2" presStyleIdx="1" presStyleCnt="3"/>
      <dgm:spPr/>
      <dgm:t>
        <a:bodyPr/>
        <a:lstStyle/>
        <a:p>
          <a:endParaRPr lang="en-US"/>
        </a:p>
      </dgm:t>
    </dgm:pt>
    <dgm:pt modelId="{1281B411-15AA-454B-BC09-7376F1E13F05}" type="pres">
      <dgm:prSet presAssocID="{59384F53-4F29-644F-95D1-08C9E0EDBDAC}" presName="hierRoot2" presStyleCnt="0">
        <dgm:presLayoutVars>
          <dgm:hierBranch val="init"/>
        </dgm:presLayoutVars>
      </dgm:prSet>
      <dgm:spPr/>
      <dgm:t>
        <a:bodyPr/>
        <a:lstStyle/>
        <a:p>
          <a:endParaRPr lang="es-ES"/>
        </a:p>
      </dgm:t>
    </dgm:pt>
    <dgm:pt modelId="{556E7C25-6A30-3547-9150-6A0409CB7D4C}" type="pres">
      <dgm:prSet presAssocID="{59384F53-4F29-644F-95D1-08C9E0EDBDAC}" presName="rootComposite" presStyleCnt="0"/>
      <dgm:spPr/>
      <dgm:t>
        <a:bodyPr/>
        <a:lstStyle/>
        <a:p>
          <a:endParaRPr lang="es-ES"/>
        </a:p>
      </dgm:t>
    </dgm:pt>
    <dgm:pt modelId="{42EB5636-2647-AA40-942A-66888263CC1B}" type="pres">
      <dgm:prSet presAssocID="{59384F53-4F29-644F-95D1-08C9E0EDBDAC}" presName="rootText" presStyleLbl="node2" presStyleIdx="1" presStyleCnt="3" custScaleX="43176" custScaleY="30201" custLinFactNeighborX="-21533" custLinFactNeighborY="13715">
        <dgm:presLayoutVars>
          <dgm:chPref val="3"/>
        </dgm:presLayoutVars>
      </dgm:prSet>
      <dgm:spPr/>
      <dgm:t>
        <a:bodyPr/>
        <a:lstStyle/>
        <a:p>
          <a:endParaRPr lang="en-US"/>
        </a:p>
      </dgm:t>
    </dgm:pt>
    <dgm:pt modelId="{6E6DDE0F-70CA-ED44-A77B-0ECF53B0913E}" type="pres">
      <dgm:prSet presAssocID="{59384F53-4F29-644F-95D1-08C9E0EDBDAC}" presName="rootConnector" presStyleLbl="node2" presStyleIdx="1" presStyleCnt="3"/>
      <dgm:spPr/>
      <dgm:t>
        <a:bodyPr/>
        <a:lstStyle/>
        <a:p>
          <a:endParaRPr lang="en-US"/>
        </a:p>
      </dgm:t>
    </dgm:pt>
    <dgm:pt modelId="{6B4F7374-4583-B94C-BA3D-F88A97714064}" type="pres">
      <dgm:prSet presAssocID="{59384F53-4F29-644F-95D1-08C9E0EDBDAC}" presName="hierChild4" presStyleCnt="0"/>
      <dgm:spPr/>
      <dgm:t>
        <a:bodyPr/>
        <a:lstStyle/>
        <a:p>
          <a:endParaRPr lang="es-ES"/>
        </a:p>
      </dgm:t>
    </dgm:pt>
    <dgm:pt modelId="{9174F398-583C-A043-816C-C5F8AFC1EC6A}" type="pres">
      <dgm:prSet presAssocID="{4F2FEC61-928B-1745-8E30-1777179B6448}" presName="Name37" presStyleLbl="parChTrans1D3" presStyleIdx="0" presStyleCnt="2"/>
      <dgm:spPr/>
      <dgm:t>
        <a:bodyPr/>
        <a:lstStyle/>
        <a:p>
          <a:endParaRPr lang="en-US"/>
        </a:p>
      </dgm:t>
    </dgm:pt>
    <dgm:pt modelId="{CA241762-311A-F244-88F5-D2A67CF1EB3C}" type="pres">
      <dgm:prSet presAssocID="{F092ACDB-89B5-9148-A47C-3F993502D2EC}" presName="hierRoot2" presStyleCnt="0">
        <dgm:presLayoutVars>
          <dgm:hierBranch val="init"/>
        </dgm:presLayoutVars>
      </dgm:prSet>
      <dgm:spPr/>
      <dgm:t>
        <a:bodyPr/>
        <a:lstStyle/>
        <a:p>
          <a:endParaRPr lang="es-ES"/>
        </a:p>
      </dgm:t>
    </dgm:pt>
    <dgm:pt modelId="{CC7D823A-448B-7B4D-B92F-DB517AA86B5A}" type="pres">
      <dgm:prSet presAssocID="{F092ACDB-89B5-9148-A47C-3F993502D2EC}" presName="rootComposite" presStyleCnt="0"/>
      <dgm:spPr/>
      <dgm:t>
        <a:bodyPr/>
        <a:lstStyle/>
        <a:p>
          <a:endParaRPr lang="es-ES"/>
        </a:p>
      </dgm:t>
    </dgm:pt>
    <dgm:pt modelId="{14D9A244-15A5-B948-BEA2-06049089659F}" type="pres">
      <dgm:prSet presAssocID="{F092ACDB-89B5-9148-A47C-3F993502D2EC}" presName="rootText" presStyleLbl="node3" presStyleIdx="0" presStyleCnt="2" custScaleX="34005" custScaleY="19775" custLinFactNeighborX="-25656" custLinFactNeighborY="5627">
        <dgm:presLayoutVars>
          <dgm:chPref val="3"/>
        </dgm:presLayoutVars>
      </dgm:prSet>
      <dgm:spPr/>
      <dgm:t>
        <a:bodyPr/>
        <a:lstStyle/>
        <a:p>
          <a:endParaRPr lang="en-US"/>
        </a:p>
      </dgm:t>
    </dgm:pt>
    <dgm:pt modelId="{4B53E75A-7A04-F541-90BC-E36EDC3EB775}" type="pres">
      <dgm:prSet presAssocID="{F092ACDB-89B5-9148-A47C-3F993502D2EC}" presName="rootConnector" presStyleLbl="node3" presStyleIdx="0" presStyleCnt="2"/>
      <dgm:spPr/>
      <dgm:t>
        <a:bodyPr/>
        <a:lstStyle/>
        <a:p>
          <a:endParaRPr lang="en-US"/>
        </a:p>
      </dgm:t>
    </dgm:pt>
    <dgm:pt modelId="{DF1AB678-F6D2-2F41-8653-31927D6E6367}" type="pres">
      <dgm:prSet presAssocID="{F092ACDB-89B5-9148-A47C-3F993502D2EC}" presName="hierChild4" presStyleCnt="0"/>
      <dgm:spPr/>
      <dgm:t>
        <a:bodyPr/>
        <a:lstStyle/>
        <a:p>
          <a:endParaRPr lang="es-ES"/>
        </a:p>
      </dgm:t>
    </dgm:pt>
    <dgm:pt modelId="{5BDD1DBB-218A-604C-A017-B420F46CF11A}" type="pres">
      <dgm:prSet presAssocID="{F092ACDB-89B5-9148-A47C-3F993502D2EC}" presName="hierChild5" presStyleCnt="0"/>
      <dgm:spPr/>
      <dgm:t>
        <a:bodyPr/>
        <a:lstStyle/>
        <a:p>
          <a:endParaRPr lang="es-ES"/>
        </a:p>
      </dgm:t>
    </dgm:pt>
    <dgm:pt modelId="{199E5263-3991-3346-BBCC-39472CA14017}" type="pres">
      <dgm:prSet presAssocID="{BEF5AE26-46A9-054D-A71E-71320A2C9EF2}" presName="Name37" presStyleLbl="parChTrans1D3" presStyleIdx="1" presStyleCnt="2"/>
      <dgm:spPr/>
      <dgm:t>
        <a:bodyPr/>
        <a:lstStyle/>
        <a:p>
          <a:endParaRPr lang="en-US"/>
        </a:p>
      </dgm:t>
    </dgm:pt>
    <dgm:pt modelId="{42807C6F-D027-874A-A471-ADDE5A39CD98}" type="pres">
      <dgm:prSet presAssocID="{CB38EAD8-10C8-E944-BA21-7F1A34A8C050}" presName="hierRoot2" presStyleCnt="0">
        <dgm:presLayoutVars>
          <dgm:hierBranch val="init"/>
        </dgm:presLayoutVars>
      </dgm:prSet>
      <dgm:spPr/>
      <dgm:t>
        <a:bodyPr/>
        <a:lstStyle/>
        <a:p>
          <a:endParaRPr lang="es-ES"/>
        </a:p>
      </dgm:t>
    </dgm:pt>
    <dgm:pt modelId="{57D4FF1D-7700-5A47-BF29-C1C25FA308C4}" type="pres">
      <dgm:prSet presAssocID="{CB38EAD8-10C8-E944-BA21-7F1A34A8C050}" presName="rootComposite" presStyleCnt="0"/>
      <dgm:spPr/>
      <dgm:t>
        <a:bodyPr/>
        <a:lstStyle/>
        <a:p>
          <a:endParaRPr lang="es-ES"/>
        </a:p>
      </dgm:t>
    </dgm:pt>
    <dgm:pt modelId="{6DB1859F-83E5-8A4B-8F4D-B220CA6D0108}" type="pres">
      <dgm:prSet presAssocID="{CB38EAD8-10C8-E944-BA21-7F1A34A8C050}" presName="rootText" presStyleLbl="node3" presStyleIdx="1" presStyleCnt="2" custScaleX="34024" custScaleY="19686" custLinFactNeighborX="-25421" custLinFactNeighborY="-78473">
        <dgm:presLayoutVars>
          <dgm:chPref val="3"/>
        </dgm:presLayoutVars>
      </dgm:prSet>
      <dgm:spPr/>
      <dgm:t>
        <a:bodyPr/>
        <a:lstStyle/>
        <a:p>
          <a:endParaRPr lang="en-US"/>
        </a:p>
      </dgm:t>
    </dgm:pt>
    <dgm:pt modelId="{85BF005E-203F-DC45-8511-06EB3ED8C2DD}" type="pres">
      <dgm:prSet presAssocID="{CB38EAD8-10C8-E944-BA21-7F1A34A8C050}" presName="rootConnector" presStyleLbl="node3" presStyleIdx="1" presStyleCnt="2"/>
      <dgm:spPr/>
      <dgm:t>
        <a:bodyPr/>
        <a:lstStyle/>
        <a:p>
          <a:endParaRPr lang="en-US"/>
        </a:p>
      </dgm:t>
    </dgm:pt>
    <dgm:pt modelId="{20773D96-5C48-994B-8AE0-BE832072A2C0}" type="pres">
      <dgm:prSet presAssocID="{CB38EAD8-10C8-E944-BA21-7F1A34A8C050}" presName="hierChild4" presStyleCnt="0"/>
      <dgm:spPr/>
      <dgm:t>
        <a:bodyPr/>
        <a:lstStyle/>
        <a:p>
          <a:endParaRPr lang="es-ES"/>
        </a:p>
      </dgm:t>
    </dgm:pt>
    <dgm:pt modelId="{96303923-2A1A-BE42-9DE7-AF79AA5D91B1}" type="pres">
      <dgm:prSet presAssocID="{CB38EAD8-10C8-E944-BA21-7F1A34A8C050}" presName="hierChild5" presStyleCnt="0"/>
      <dgm:spPr/>
      <dgm:t>
        <a:bodyPr/>
        <a:lstStyle/>
        <a:p>
          <a:endParaRPr lang="es-ES"/>
        </a:p>
      </dgm:t>
    </dgm:pt>
    <dgm:pt modelId="{E9660590-E681-7940-B3D4-601FC552458D}" type="pres">
      <dgm:prSet presAssocID="{59384F53-4F29-644F-95D1-08C9E0EDBDAC}" presName="hierChild5" presStyleCnt="0"/>
      <dgm:spPr/>
      <dgm:t>
        <a:bodyPr/>
        <a:lstStyle/>
        <a:p>
          <a:endParaRPr lang="es-ES"/>
        </a:p>
      </dgm:t>
    </dgm:pt>
    <dgm:pt modelId="{A2A78435-D583-C043-A09E-EBCFEAB921A1}" type="pres">
      <dgm:prSet presAssocID="{861C58BA-D3B1-6A4A-94C0-235D740DCDD8}" presName="Name37" presStyleLbl="parChTrans1D2" presStyleIdx="2" presStyleCnt="3"/>
      <dgm:spPr/>
      <dgm:t>
        <a:bodyPr/>
        <a:lstStyle/>
        <a:p>
          <a:endParaRPr lang="en-US"/>
        </a:p>
      </dgm:t>
    </dgm:pt>
    <dgm:pt modelId="{E639A86E-3667-1B4B-A79D-C9DE052991B3}" type="pres">
      <dgm:prSet presAssocID="{D0ED1107-3154-5F4B-A70B-9754953B8476}" presName="hierRoot2" presStyleCnt="0">
        <dgm:presLayoutVars>
          <dgm:hierBranch val="init"/>
        </dgm:presLayoutVars>
      </dgm:prSet>
      <dgm:spPr/>
      <dgm:t>
        <a:bodyPr/>
        <a:lstStyle/>
        <a:p>
          <a:endParaRPr lang="es-ES"/>
        </a:p>
      </dgm:t>
    </dgm:pt>
    <dgm:pt modelId="{E4B2EBAA-91E6-4143-935C-08CFA0C173A7}" type="pres">
      <dgm:prSet presAssocID="{D0ED1107-3154-5F4B-A70B-9754953B8476}" presName="rootComposite" presStyleCnt="0"/>
      <dgm:spPr/>
      <dgm:t>
        <a:bodyPr/>
        <a:lstStyle/>
        <a:p>
          <a:endParaRPr lang="es-ES"/>
        </a:p>
      </dgm:t>
    </dgm:pt>
    <dgm:pt modelId="{F802DA48-3073-0646-8EAD-D6DCCD6BCB95}" type="pres">
      <dgm:prSet presAssocID="{D0ED1107-3154-5F4B-A70B-9754953B8476}" presName="rootText" presStyleLbl="node2" presStyleIdx="2" presStyleCnt="3" custScaleX="43144" custScaleY="30330" custLinFactNeighborX="-41580" custLinFactNeighborY="14374">
        <dgm:presLayoutVars>
          <dgm:chPref val="3"/>
        </dgm:presLayoutVars>
      </dgm:prSet>
      <dgm:spPr/>
      <dgm:t>
        <a:bodyPr/>
        <a:lstStyle/>
        <a:p>
          <a:endParaRPr lang="en-US"/>
        </a:p>
      </dgm:t>
    </dgm:pt>
    <dgm:pt modelId="{FDE077E4-13BD-2C48-AAF3-EC744732189C}" type="pres">
      <dgm:prSet presAssocID="{D0ED1107-3154-5F4B-A70B-9754953B8476}" presName="rootConnector" presStyleLbl="node2" presStyleIdx="2" presStyleCnt="3"/>
      <dgm:spPr/>
      <dgm:t>
        <a:bodyPr/>
        <a:lstStyle/>
        <a:p>
          <a:endParaRPr lang="en-US"/>
        </a:p>
      </dgm:t>
    </dgm:pt>
    <dgm:pt modelId="{578B2EF9-615F-7444-8F3E-AFA30B56CBFA}" type="pres">
      <dgm:prSet presAssocID="{D0ED1107-3154-5F4B-A70B-9754953B8476}" presName="hierChild4" presStyleCnt="0"/>
      <dgm:spPr/>
      <dgm:t>
        <a:bodyPr/>
        <a:lstStyle/>
        <a:p>
          <a:endParaRPr lang="es-ES"/>
        </a:p>
      </dgm:t>
    </dgm:pt>
    <dgm:pt modelId="{0C502A7E-0444-FA45-8C76-7DBE9324DC0C}" type="pres">
      <dgm:prSet presAssocID="{D0ED1107-3154-5F4B-A70B-9754953B8476}" presName="hierChild5" presStyleCnt="0"/>
      <dgm:spPr/>
      <dgm:t>
        <a:bodyPr/>
        <a:lstStyle/>
        <a:p>
          <a:endParaRPr lang="es-ES"/>
        </a:p>
      </dgm:t>
    </dgm:pt>
    <dgm:pt modelId="{7BBAA5F3-D31C-DC48-BB04-62A5A487E34F}" type="pres">
      <dgm:prSet presAssocID="{75A4CEA1-4313-E84C-AE5D-DFC1A37DE42A}" presName="hierChild3" presStyleCnt="0"/>
      <dgm:spPr/>
      <dgm:t>
        <a:bodyPr/>
        <a:lstStyle/>
        <a:p>
          <a:endParaRPr lang="es-ES"/>
        </a:p>
      </dgm:t>
    </dgm:pt>
  </dgm:ptLst>
  <dgm:cxnLst>
    <dgm:cxn modelId="{6A59DDCA-5FA3-B340-8DC9-524E92C70211}" type="presOf" srcId="{4F2FEC61-928B-1745-8E30-1777179B6448}" destId="{9174F398-583C-A043-816C-C5F8AFC1EC6A}" srcOrd="0" destOrd="0" presId="urn:microsoft.com/office/officeart/2005/8/layout/orgChart1"/>
    <dgm:cxn modelId="{7E79B13A-0BEF-C541-9561-DCF4C3BABB52}" type="presOf" srcId="{CB38EAD8-10C8-E944-BA21-7F1A34A8C050}" destId="{6DB1859F-83E5-8A4B-8F4D-B220CA6D0108}" srcOrd="0" destOrd="0" presId="urn:microsoft.com/office/officeart/2005/8/layout/orgChart1"/>
    <dgm:cxn modelId="{EBAD8013-8FBF-4D4B-8277-8216A6C20A50}" srcId="{59384F53-4F29-644F-95D1-08C9E0EDBDAC}" destId="{F092ACDB-89B5-9148-A47C-3F993502D2EC}" srcOrd="0" destOrd="0" parTransId="{4F2FEC61-928B-1745-8E30-1777179B6448}" sibTransId="{E59D78ED-0A90-3240-96FE-5C67C8CC1C9E}"/>
    <dgm:cxn modelId="{12E17E2A-C226-2647-8FEA-56DEA8887DCD}" type="presOf" srcId="{D370D17C-8592-2447-A797-825E4102E3A0}" destId="{D0864217-7A25-C947-A779-D7BB53E39321}" srcOrd="0" destOrd="0" presId="urn:microsoft.com/office/officeart/2005/8/layout/orgChart1"/>
    <dgm:cxn modelId="{4220E3F7-3B13-D24B-8545-E8D130057C9A}" type="presOf" srcId="{C5E4419F-E2B7-9545-B9A0-B17377C104B0}" destId="{7F47B504-EF79-564F-9558-7FD1F612B497}" srcOrd="0" destOrd="0" presId="urn:microsoft.com/office/officeart/2005/8/layout/orgChart1"/>
    <dgm:cxn modelId="{1557B34B-715C-364E-977B-81C8F42B4484}" type="presOf" srcId="{59384F53-4F29-644F-95D1-08C9E0EDBDAC}" destId="{42EB5636-2647-AA40-942A-66888263CC1B}" srcOrd="0" destOrd="0" presId="urn:microsoft.com/office/officeart/2005/8/layout/orgChart1"/>
    <dgm:cxn modelId="{0B2507B2-02B1-9F42-A3FE-719B62F09D42}" type="presOf" srcId="{EAB29629-4B08-6541-9A79-53AB032FF8FF}" destId="{6AEA43D7-7E27-0843-A5EA-32870C290871}" srcOrd="0" destOrd="0" presId="urn:microsoft.com/office/officeart/2005/8/layout/orgChart1"/>
    <dgm:cxn modelId="{E6EF596A-8810-114D-8E2F-6A1708DBBF49}" srcId="{59384F53-4F29-644F-95D1-08C9E0EDBDAC}" destId="{CB38EAD8-10C8-E944-BA21-7F1A34A8C050}" srcOrd="1" destOrd="0" parTransId="{BEF5AE26-46A9-054D-A71E-71320A2C9EF2}" sibTransId="{7C51BB25-0E83-3D47-88D2-ABA1F4280806}"/>
    <dgm:cxn modelId="{2B21B9CF-4FD3-C54D-9672-8AAA719BB905}" type="presOf" srcId="{D0ED1107-3154-5F4B-A70B-9754953B8476}" destId="{FDE077E4-13BD-2C48-AAF3-EC744732189C}" srcOrd="1" destOrd="0" presId="urn:microsoft.com/office/officeart/2005/8/layout/orgChart1"/>
    <dgm:cxn modelId="{2035CB0D-5509-5649-ACE5-3CFD1ABA49D2}" type="presOf" srcId="{D0ED1107-3154-5F4B-A70B-9754953B8476}" destId="{F802DA48-3073-0646-8EAD-D6DCCD6BCB95}" srcOrd="0" destOrd="0" presId="urn:microsoft.com/office/officeart/2005/8/layout/orgChart1"/>
    <dgm:cxn modelId="{B3F50396-197C-4C40-A8D9-BBC45B6DA106}" type="presOf" srcId="{F092ACDB-89B5-9148-A47C-3F993502D2EC}" destId="{4B53E75A-7A04-F541-90BC-E36EDC3EB775}" srcOrd="1" destOrd="0" presId="urn:microsoft.com/office/officeart/2005/8/layout/orgChart1"/>
    <dgm:cxn modelId="{E483F9D1-89D4-714B-8A3B-7E818F3271B9}" type="presOf" srcId="{CB38EAD8-10C8-E944-BA21-7F1A34A8C050}" destId="{85BF005E-203F-DC45-8511-06EB3ED8C2DD}" srcOrd="1" destOrd="0" presId="urn:microsoft.com/office/officeart/2005/8/layout/orgChart1"/>
    <dgm:cxn modelId="{C3A70BB5-BFBA-CE46-82DF-EB1808CB2DD5}" srcId="{75A4CEA1-4313-E84C-AE5D-DFC1A37DE42A}" destId="{59384F53-4F29-644F-95D1-08C9E0EDBDAC}" srcOrd="1" destOrd="0" parTransId="{EAB29629-4B08-6541-9A79-53AB032FF8FF}" sibTransId="{F3E0BFC0-0BC6-AB43-B9D0-C75164E1C343}"/>
    <dgm:cxn modelId="{663175EC-4C69-D046-AF92-8E1AA96D20EA}" type="presOf" srcId="{BEF5AE26-46A9-054D-A71E-71320A2C9EF2}" destId="{199E5263-3991-3346-BBCC-39472CA14017}" srcOrd="0" destOrd="0" presId="urn:microsoft.com/office/officeart/2005/8/layout/orgChart1"/>
    <dgm:cxn modelId="{E9BFEE96-5077-594D-8A22-822B56867410}" srcId="{D370D17C-8592-2447-A797-825E4102E3A0}" destId="{75A4CEA1-4313-E84C-AE5D-DFC1A37DE42A}" srcOrd="0" destOrd="0" parTransId="{E9A9CF93-5FDD-BE44-8B8D-C15D3433C65B}" sibTransId="{7E2FB8D7-6775-1B43-870C-86F8184DC926}"/>
    <dgm:cxn modelId="{04BFC04C-AD32-6544-AF39-1B479488D3C4}" type="presOf" srcId="{F9C87C7E-4216-784E-8E1A-3B0BEF141A84}" destId="{36B129A5-28A7-9940-93ED-178C8D5E4568}" srcOrd="0" destOrd="0" presId="urn:microsoft.com/office/officeart/2005/8/layout/orgChart1"/>
    <dgm:cxn modelId="{DC029EE5-E6FB-D842-A3A1-C7D953F539FD}" type="presOf" srcId="{F9C87C7E-4216-784E-8E1A-3B0BEF141A84}" destId="{DD85C127-83BC-D140-8BB1-7B5CC642BD02}" srcOrd="1" destOrd="0" presId="urn:microsoft.com/office/officeart/2005/8/layout/orgChart1"/>
    <dgm:cxn modelId="{A2A4F16C-9600-DD4A-9957-83176B1012AC}" type="presOf" srcId="{F092ACDB-89B5-9148-A47C-3F993502D2EC}" destId="{14D9A244-15A5-B948-BEA2-06049089659F}" srcOrd="0" destOrd="0" presId="urn:microsoft.com/office/officeart/2005/8/layout/orgChart1"/>
    <dgm:cxn modelId="{63F345C8-AA10-CD41-86F0-462D47EF4061}" srcId="{75A4CEA1-4313-E84C-AE5D-DFC1A37DE42A}" destId="{F9C87C7E-4216-784E-8E1A-3B0BEF141A84}" srcOrd="0" destOrd="0" parTransId="{C5E4419F-E2B7-9545-B9A0-B17377C104B0}" sibTransId="{5F760E01-722A-F342-BD29-F1E190AD93B7}"/>
    <dgm:cxn modelId="{A977DDC9-26C5-4B45-B171-B43CADCA5CD5}" type="presOf" srcId="{75A4CEA1-4313-E84C-AE5D-DFC1A37DE42A}" destId="{508E933C-A77C-1749-9453-666FE467DA1D}" srcOrd="1" destOrd="0" presId="urn:microsoft.com/office/officeart/2005/8/layout/orgChart1"/>
    <dgm:cxn modelId="{972C795C-F11F-EE42-86AD-C59305B2A0A8}" type="presOf" srcId="{75A4CEA1-4313-E84C-AE5D-DFC1A37DE42A}" destId="{83669B67-C745-1D48-95BF-5C0D95D5EF5D}" srcOrd="0" destOrd="0" presId="urn:microsoft.com/office/officeart/2005/8/layout/orgChart1"/>
    <dgm:cxn modelId="{536241B0-2A9C-1642-8A0B-C1E568F2905B}" type="presOf" srcId="{861C58BA-D3B1-6A4A-94C0-235D740DCDD8}" destId="{A2A78435-D583-C043-A09E-EBCFEAB921A1}" srcOrd="0" destOrd="0" presId="urn:microsoft.com/office/officeart/2005/8/layout/orgChart1"/>
    <dgm:cxn modelId="{0E0E13EE-6F95-7A44-8B3E-C310CFF19ACD}" srcId="{75A4CEA1-4313-E84C-AE5D-DFC1A37DE42A}" destId="{D0ED1107-3154-5F4B-A70B-9754953B8476}" srcOrd="2" destOrd="0" parTransId="{861C58BA-D3B1-6A4A-94C0-235D740DCDD8}" sibTransId="{43485999-13E0-1C40-AF08-86F874E7F1DE}"/>
    <dgm:cxn modelId="{7780D6C1-0509-8B49-AE1E-D6FE3568C8E1}" type="presOf" srcId="{59384F53-4F29-644F-95D1-08C9E0EDBDAC}" destId="{6E6DDE0F-70CA-ED44-A77B-0ECF53B0913E}" srcOrd="1" destOrd="0" presId="urn:microsoft.com/office/officeart/2005/8/layout/orgChart1"/>
    <dgm:cxn modelId="{9F3B18ED-82FE-7B4A-8AAC-894F2BC43A56}" type="presParOf" srcId="{D0864217-7A25-C947-A779-D7BB53E39321}" destId="{9A03E602-3BC3-AB4F-897A-4CC051E08C2C}" srcOrd="0" destOrd="0" presId="urn:microsoft.com/office/officeart/2005/8/layout/orgChart1"/>
    <dgm:cxn modelId="{7A85710D-F878-0A43-9E21-4CADEC201136}" type="presParOf" srcId="{9A03E602-3BC3-AB4F-897A-4CC051E08C2C}" destId="{B7A4331C-4A0F-CC49-9D8C-FC82404C80DB}" srcOrd="0" destOrd="0" presId="urn:microsoft.com/office/officeart/2005/8/layout/orgChart1"/>
    <dgm:cxn modelId="{9EE2350E-9117-4B4D-A9C2-BAF8C83E346F}" type="presParOf" srcId="{B7A4331C-4A0F-CC49-9D8C-FC82404C80DB}" destId="{83669B67-C745-1D48-95BF-5C0D95D5EF5D}" srcOrd="0" destOrd="0" presId="urn:microsoft.com/office/officeart/2005/8/layout/orgChart1"/>
    <dgm:cxn modelId="{9FE574F7-DDE3-0D41-8CFB-FCA0E4BC1D58}" type="presParOf" srcId="{B7A4331C-4A0F-CC49-9D8C-FC82404C80DB}" destId="{508E933C-A77C-1749-9453-666FE467DA1D}" srcOrd="1" destOrd="0" presId="urn:microsoft.com/office/officeart/2005/8/layout/orgChart1"/>
    <dgm:cxn modelId="{FD41FE48-56B6-E046-92FE-3822ABB7CA7F}" type="presParOf" srcId="{9A03E602-3BC3-AB4F-897A-4CC051E08C2C}" destId="{89E1D378-E662-F946-8A88-9CC3A18ADB8A}" srcOrd="1" destOrd="0" presId="urn:microsoft.com/office/officeart/2005/8/layout/orgChart1"/>
    <dgm:cxn modelId="{70711CBB-336D-E748-A976-F39557CA61A3}" type="presParOf" srcId="{89E1D378-E662-F946-8A88-9CC3A18ADB8A}" destId="{7F47B504-EF79-564F-9558-7FD1F612B497}" srcOrd="0" destOrd="0" presId="urn:microsoft.com/office/officeart/2005/8/layout/orgChart1"/>
    <dgm:cxn modelId="{E1DC26EC-30FE-2C44-9AFB-6E7825AEA106}" type="presParOf" srcId="{89E1D378-E662-F946-8A88-9CC3A18ADB8A}" destId="{1C5DAD7D-672F-134D-AF65-8914110DFFA3}" srcOrd="1" destOrd="0" presId="urn:microsoft.com/office/officeart/2005/8/layout/orgChart1"/>
    <dgm:cxn modelId="{192D8EC6-9682-6E48-9136-E836CA134051}" type="presParOf" srcId="{1C5DAD7D-672F-134D-AF65-8914110DFFA3}" destId="{98AF4CBA-6CA9-C24F-BA35-48154BDDB243}" srcOrd="0" destOrd="0" presId="urn:microsoft.com/office/officeart/2005/8/layout/orgChart1"/>
    <dgm:cxn modelId="{4EBDD78C-FFE6-904D-A5CF-29FE618A65D7}" type="presParOf" srcId="{98AF4CBA-6CA9-C24F-BA35-48154BDDB243}" destId="{36B129A5-28A7-9940-93ED-178C8D5E4568}" srcOrd="0" destOrd="0" presId="urn:microsoft.com/office/officeart/2005/8/layout/orgChart1"/>
    <dgm:cxn modelId="{0A151BC7-CB2A-BC4C-8908-5DE45B944477}" type="presParOf" srcId="{98AF4CBA-6CA9-C24F-BA35-48154BDDB243}" destId="{DD85C127-83BC-D140-8BB1-7B5CC642BD02}" srcOrd="1" destOrd="0" presId="urn:microsoft.com/office/officeart/2005/8/layout/orgChart1"/>
    <dgm:cxn modelId="{5C513698-94A5-4E4E-A08D-989CC758825B}" type="presParOf" srcId="{1C5DAD7D-672F-134D-AF65-8914110DFFA3}" destId="{8C1C4092-E68B-9D49-AD49-A1140B6268CA}" srcOrd="1" destOrd="0" presId="urn:microsoft.com/office/officeart/2005/8/layout/orgChart1"/>
    <dgm:cxn modelId="{24EAAB93-D867-9241-9EB6-9E67D2276504}" type="presParOf" srcId="{1C5DAD7D-672F-134D-AF65-8914110DFFA3}" destId="{3D3A7F2A-9461-AC44-B405-1FEF871444AC}" srcOrd="2" destOrd="0" presId="urn:microsoft.com/office/officeart/2005/8/layout/orgChart1"/>
    <dgm:cxn modelId="{F241F131-4548-294D-8BA1-EA1C28EF39F1}" type="presParOf" srcId="{89E1D378-E662-F946-8A88-9CC3A18ADB8A}" destId="{6AEA43D7-7E27-0843-A5EA-32870C290871}" srcOrd="2" destOrd="0" presId="urn:microsoft.com/office/officeart/2005/8/layout/orgChart1"/>
    <dgm:cxn modelId="{814E7070-4901-7444-A67C-0763EED16EC3}" type="presParOf" srcId="{89E1D378-E662-F946-8A88-9CC3A18ADB8A}" destId="{1281B411-15AA-454B-BC09-7376F1E13F05}" srcOrd="3" destOrd="0" presId="urn:microsoft.com/office/officeart/2005/8/layout/orgChart1"/>
    <dgm:cxn modelId="{C521165A-4738-3049-8765-1BDFFBC8FDE3}" type="presParOf" srcId="{1281B411-15AA-454B-BC09-7376F1E13F05}" destId="{556E7C25-6A30-3547-9150-6A0409CB7D4C}" srcOrd="0" destOrd="0" presId="urn:microsoft.com/office/officeart/2005/8/layout/orgChart1"/>
    <dgm:cxn modelId="{D7055EAF-6EDA-5D4C-9A95-2AF99D51E556}" type="presParOf" srcId="{556E7C25-6A30-3547-9150-6A0409CB7D4C}" destId="{42EB5636-2647-AA40-942A-66888263CC1B}" srcOrd="0" destOrd="0" presId="urn:microsoft.com/office/officeart/2005/8/layout/orgChart1"/>
    <dgm:cxn modelId="{A7328739-1CEA-6342-9441-7234C1E49C26}" type="presParOf" srcId="{556E7C25-6A30-3547-9150-6A0409CB7D4C}" destId="{6E6DDE0F-70CA-ED44-A77B-0ECF53B0913E}" srcOrd="1" destOrd="0" presId="urn:microsoft.com/office/officeart/2005/8/layout/orgChart1"/>
    <dgm:cxn modelId="{B6994D4E-773C-9649-9A30-96AF803534A1}" type="presParOf" srcId="{1281B411-15AA-454B-BC09-7376F1E13F05}" destId="{6B4F7374-4583-B94C-BA3D-F88A97714064}" srcOrd="1" destOrd="0" presId="urn:microsoft.com/office/officeart/2005/8/layout/orgChart1"/>
    <dgm:cxn modelId="{4F835A7D-E8BA-4843-876C-53430D839323}" type="presParOf" srcId="{6B4F7374-4583-B94C-BA3D-F88A97714064}" destId="{9174F398-583C-A043-816C-C5F8AFC1EC6A}" srcOrd="0" destOrd="0" presId="urn:microsoft.com/office/officeart/2005/8/layout/orgChart1"/>
    <dgm:cxn modelId="{EE6BA60C-54CE-DD4C-B9B5-4AC2E2A8A1A9}" type="presParOf" srcId="{6B4F7374-4583-B94C-BA3D-F88A97714064}" destId="{CA241762-311A-F244-88F5-D2A67CF1EB3C}" srcOrd="1" destOrd="0" presId="urn:microsoft.com/office/officeart/2005/8/layout/orgChart1"/>
    <dgm:cxn modelId="{3415F6B2-41D1-DF49-A58D-ACEBAC358248}" type="presParOf" srcId="{CA241762-311A-F244-88F5-D2A67CF1EB3C}" destId="{CC7D823A-448B-7B4D-B92F-DB517AA86B5A}" srcOrd="0" destOrd="0" presId="urn:microsoft.com/office/officeart/2005/8/layout/orgChart1"/>
    <dgm:cxn modelId="{DDD5AFA2-A414-6840-9FD4-0392C5789B11}" type="presParOf" srcId="{CC7D823A-448B-7B4D-B92F-DB517AA86B5A}" destId="{14D9A244-15A5-B948-BEA2-06049089659F}" srcOrd="0" destOrd="0" presId="urn:microsoft.com/office/officeart/2005/8/layout/orgChart1"/>
    <dgm:cxn modelId="{1704CB8A-8482-5B4F-BAE0-6AEE7762012A}" type="presParOf" srcId="{CC7D823A-448B-7B4D-B92F-DB517AA86B5A}" destId="{4B53E75A-7A04-F541-90BC-E36EDC3EB775}" srcOrd="1" destOrd="0" presId="urn:microsoft.com/office/officeart/2005/8/layout/orgChart1"/>
    <dgm:cxn modelId="{FD039DC6-E6AE-B144-97CB-8A1BC8F4993F}" type="presParOf" srcId="{CA241762-311A-F244-88F5-D2A67CF1EB3C}" destId="{DF1AB678-F6D2-2F41-8653-31927D6E6367}" srcOrd="1" destOrd="0" presId="urn:microsoft.com/office/officeart/2005/8/layout/orgChart1"/>
    <dgm:cxn modelId="{8F944BD9-B79C-3048-95F8-F3CD402A4892}" type="presParOf" srcId="{CA241762-311A-F244-88F5-D2A67CF1EB3C}" destId="{5BDD1DBB-218A-604C-A017-B420F46CF11A}" srcOrd="2" destOrd="0" presId="urn:microsoft.com/office/officeart/2005/8/layout/orgChart1"/>
    <dgm:cxn modelId="{2CD58FED-6AD8-FD4F-84FE-DEAB1647A887}" type="presParOf" srcId="{6B4F7374-4583-B94C-BA3D-F88A97714064}" destId="{199E5263-3991-3346-BBCC-39472CA14017}" srcOrd="2" destOrd="0" presId="urn:microsoft.com/office/officeart/2005/8/layout/orgChart1"/>
    <dgm:cxn modelId="{B5755AC4-3E0E-D241-BC5A-1B3E99EE2072}" type="presParOf" srcId="{6B4F7374-4583-B94C-BA3D-F88A97714064}" destId="{42807C6F-D027-874A-A471-ADDE5A39CD98}" srcOrd="3" destOrd="0" presId="urn:microsoft.com/office/officeart/2005/8/layout/orgChart1"/>
    <dgm:cxn modelId="{B287B2A9-8982-E549-B6D1-D7E0B4FF1513}" type="presParOf" srcId="{42807C6F-D027-874A-A471-ADDE5A39CD98}" destId="{57D4FF1D-7700-5A47-BF29-C1C25FA308C4}" srcOrd="0" destOrd="0" presId="urn:microsoft.com/office/officeart/2005/8/layout/orgChart1"/>
    <dgm:cxn modelId="{D1892F79-8197-5E43-AFCC-E1F56D8CA3D9}" type="presParOf" srcId="{57D4FF1D-7700-5A47-BF29-C1C25FA308C4}" destId="{6DB1859F-83E5-8A4B-8F4D-B220CA6D0108}" srcOrd="0" destOrd="0" presId="urn:microsoft.com/office/officeart/2005/8/layout/orgChart1"/>
    <dgm:cxn modelId="{0AA364FB-73BE-4845-95D5-85A50A415AF7}" type="presParOf" srcId="{57D4FF1D-7700-5A47-BF29-C1C25FA308C4}" destId="{85BF005E-203F-DC45-8511-06EB3ED8C2DD}" srcOrd="1" destOrd="0" presId="urn:microsoft.com/office/officeart/2005/8/layout/orgChart1"/>
    <dgm:cxn modelId="{89FDD366-C443-104C-8F40-09F3C1C08F6D}" type="presParOf" srcId="{42807C6F-D027-874A-A471-ADDE5A39CD98}" destId="{20773D96-5C48-994B-8AE0-BE832072A2C0}" srcOrd="1" destOrd="0" presId="urn:microsoft.com/office/officeart/2005/8/layout/orgChart1"/>
    <dgm:cxn modelId="{AE1CB8AD-3ACF-9C4E-8C0B-6B55874D3489}" type="presParOf" srcId="{42807C6F-D027-874A-A471-ADDE5A39CD98}" destId="{96303923-2A1A-BE42-9DE7-AF79AA5D91B1}" srcOrd="2" destOrd="0" presId="urn:microsoft.com/office/officeart/2005/8/layout/orgChart1"/>
    <dgm:cxn modelId="{CFD7E8F8-396D-964A-BB0E-03DD4E5EC4AA}" type="presParOf" srcId="{1281B411-15AA-454B-BC09-7376F1E13F05}" destId="{E9660590-E681-7940-B3D4-601FC552458D}" srcOrd="2" destOrd="0" presId="urn:microsoft.com/office/officeart/2005/8/layout/orgChart1"/>
    <dgm:cxn modelId="{C6978EEB-CD26-5943-91BA-127A8D7484C3}" type="presParOf" srcId="{89E1D378-E662-F946-8A88-9CC3A18ADB8A}" destId="{A2A78435-D583-C043-A09E-EBCFEAB921A1}" srcOrd="4" destOrd="0" presId="urn:microsoft.com/office/officeart/2005/8/layout/orgChart1"/>
    <dgm:cxn modelId="{470F85B2-A568-9D45-8FE1-1064AD803283}" type="presParOf" srcId="{89E1D378-E662-F946-8A88-9CC3A18ADB8A}" destId="{E639A86E-3667-1B4B-A79D-C9DE052991B3}" srcOrd="5" destOrd="0" presId="urn:microsoft.com/office/officeart/2005/8/layout/orgChart1"/>
    <dgm:cxn modelId="{9EDA9999-EE9B-3243-83D8-5B37EA031500}" type="presParOf" srcId="{E639A86E-3667-1B4B-A79D-C9DE052991B3}" destId="{E4B2EBAA-91E6-4143-935C-08CFA0C173A7}" srcOrd="0" destOrd="0" presId="urn:microsoft.com/office/officeart/2005/8/layout/orgChart1"/>
    <dgm:cxn modelId="{653076CE-907D-2F4F-A200-EC682A509A9F}" type="presParOf" srcId="{E4B2EBAA-91E6-4143-935C-08CFA0C173A7}" destId="{F802DA48-3073-0646-8EAD-D6DCCD6BCB95}" srcOrd="0" destOrd="0" presId="urn:microsoft.com/office/officeart/2005/8/layout/orgChart1"/>
    <dgm:cxn modelId="{55420BCC-1FD7-0F45-BA82-03FDA49883E9}" type="presParOf" srcId="{E4B2EBAA-91E6-4143-935C-08CFA0C173A7}" destId="{FDE077E4-13BD-2C48-AAF3-EC744732189C}" srcOrd="1" destOrd="0" presId="urn:microsoft.com/office/officeart/2005/8/layout/orgChart1"/>
    <dgm:cxn modelId="{BF65A8AA-E7E0-8642-99A0-0B0BEBD399C4}" type="presParOf" srcId="{E639A86E-3667-1B4B-A79D-C9DE052991B3}" destId="{578B2EF9-615F-7444-8F3E-AFA30B56CBFA}" srcOrd="1" destOrd="0" presId="urn:microsoft.com/office/officeart/2005/8/layout/orgChart1"/>
    <dgm:cxn modelId="{CBD0F0E1-3EBA-F740-B437-D8C511BFE22E}" type="presParOf" srcId="{E639A86E-3667-1B4B-A79D-C9DE052991B3}" destId="{0C502A7E-0444-FA45-8C76-7DBE9324DC0C}" srcOrd="2" destOrd="0" presId="urn:microsoft.com/office/officeart/2005/8/layout/orgChart1"/>
    <dgm:cxn modelId="{071D5A84-1EC5-964B-BC95-C065889BEA76}" type="presParOf" srcId="{9A03E602-3BC3-AB4F-897A-4CC051E08C2C}" destId="{7BBAA5F3-D31C-DC48-BB04-62A5A487E34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78435-D583-C043-A09E-EBCFEAB921A1}">
      <dsp:nvSpPr>
        <dsp:cNvPr id="0" name=""/>
        <dsp:cNvSpPr/>
      </dsp:nvSpPr>
      <dsp:spPr>
        <a:xfrm>
          <a:off x="3640178" y="547120"/>
          <a:ext cx="91440" cy="745535"/>
        </a:xfrm>
        <a:custGeom>
          <a:avLst/>
          <a:gdLst/>
          <a:ahLst/>
          <a:cxnLst/>
          <a:rect l="0" t="0" r="0" b="0"/>
          <a:pathLst>
            <a:path>
              <a:moveTo>
                <a:pt x="46713" y="0"/>
              </a:moveTo>
              <a:lnTo>
                <a:pt x="46713" y="438730"/>
              </a:lnTo>
              <a:lnTo>
                <a:pt x="45720" y="438730"/>
              </a:lnTo>
              <a:lnTo>
                <a:pt x="45720" y="7455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9E5263-3991-3346-BBCC-39472CA14017}">
      <dsp:nvSpPr>
        <dsp:cNvPr id="0" name=""/>
        <dsp:cNvSpPr/>
      </dsp:nvSpPr>
      <dsp:spPr>
        <a:xfrm>
          <a:off x="1846585" y="1724258"/>
          <a:ext cx="91440" cy="313087"/>
        </a:xfrm>
        <a:custGeom>
          <a:avLst/>
          <a:gdLst/>
          <a:ahLst/>
          <a:cxnLst/>
          <a:rect l="0" t="0" r="0" b="0"/>
          <a:pathLst>
            <a:path>
              <a:moveTo>
                <a:pt x="45720" y="0"/>
              </a:moveTo>
              <a:lnTo>
                <a:pt x="45720" y="313087"/>
              </a:lnTo>
              <a:lnTo>
                <a:pt x="121351" y="31308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174F398-583C-A043-816C-C5F8AFC1EC6A}">
      <dsp:nvSpPr>
        <dsp:cNvPr id="0" name=""/>
        <dsp:cNvSpPr/>
      </dsp:nvSpPr>
      <dsp:spPr>
        <a:xfrm>
          <a:off x="1846585" y="1724258"/>
          <a:ext cx="91440" cy="639900"/>
        </a:xfrm>
        <a:custGeom>
          <a:avLst/>
          <a:gdLst/>
          <a:ahLst/>
          <a:cxnLst/>
          <a:rect l="0" t="0" r="0" b="0"/>
          <a:pathLst>
            <a:path>
              <a:moveTo>
                <a:pt x="45720" y="0"/>
              </a:moveTo>
              <a:lnTo>
                <a:pt x="45720" y="639900"/>
              </a:lnTo>
              <a:lnTo>
                <a:pt x="114485" y="63990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EA43D7-7E27-0843-A5EA-32870C290871}">
      <dsp:nvSpPr>
        <dsp:cNvPr id="0" name=""/>
        <dsp:cNvSpPr/>
      </dsp:nvSpPr>
      <dsp:spPr>
        <a:xfrm>
          <a:off x="2396938" y="547120"/>
          <a:ext cx="1289953" cy="735908"/>
        </a:xfrm>
        <a:custGeom>
          <a:avLst/>
          <a:gdLst/>
          <a:ahLst/>
          <a:cxnLst/>
          <a:rect l="0" t="0" r="0" b="0"/>
          <a:pathLst>
            <a:path>
              <a:moveTo>
                <a:pt x="1289953" y="0"/>
              </a:moveTo>
              <a:lnTo>
                <a:pt x="1289953" y="429103"/>
              </a:lnTo>
              <a:lnTo>
                <a:pt x="0" y="429103"/>
              </a:lnTo>
              <a:lnTo>
                <a:pt x="0" y="73590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47B504-EF79-564F-9558-7FD1F612B497}">
      <dsp:nvSpPr>
        <dsp:cNvPr id="0" name=""/>
        <dsp:cNvSpPr/>
      </dsp:nvSpPr>
      <dsp:spPr>
        <a:xfrm>
          <a:off x="3686892" y="547120"/>
          <a:ext cx="1266695" cy="754973"/>
        </a:xfrm>
        <a:custGeom>
          <a:avLst/>
          <a:gdLst/>
          <a:ahLst/>
          <a:cxnLst/>
          <a:rect l="0" t="0" r="0" b="0"/>
          <a:pathLst>
            <a:path>
              <a:moveTo>
                <a:pt x="0" y="0"/>
              </a:moveTo>
              <a:lnTo>
                <a:pt x="0" y="448168"/>
              </a:lnTo>
              <a:lnTo>
                <a:pt x="1266695" y="448168"/>
              </a:lnTo>
              <a:lnTo>
                <a:pt x="1266695" y="754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669B67-C745-1D48-95BF-5C0D95D5EF5D}">
      <dsp:nvSpPr>
        <dsp:cNvPr id="0" name=""/>
        <dsp:cNvSpPr/>
      </dsp:nvSpPr>
      <dsp:spPr>
        <a:xfrm>
          <a:off x="1892317" y="79360"/>
          <a:ext cx="3589149" cy="46776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a:t>Dirección FONDECYT</a:t>
          </a:r>
        </a:p>
      </dsp:txBody>
      <dsp:txXfrm>
        <a:off x="1892317" y="79360"/>
        <a:ext cx="3589149" cy="467760"/>
      </dsp:txXfrm>
    </dsp:sp>
    <dsp:sp modelId="{36B129A5-28A7-9940-93ED-178C8D5E4568}">
      <dsp:nvSpPr>
        <dsp:cNvPr id="0" name=""/>
        <dsp:cNvSpPr/>
      </dsp:nvSpPr>
      <dsp:spPr>
        <a:xfrm>
          <a:off x="4323263" y="1302094"/>
          <a:ext cx="1260646" cy="44311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ES" sz="1050" kern="1200" dirty="0"/>
            <a:t>Unidad de Gestión </a:t>
          </a:r>
          <a:endParaRPr lang="es-ES" sz="1050" kern="1200" dirty="0" smtClean="0"/>
        </a:p>
        <a:p>
          <a:pPr lvl="0" algn="ctr" defTabSz="466725">
            <a:lnSpc>
              <a:spcPct val="90000"/>
            </a:lnSpc>
            <a:spcBef>
              <a:spcPct val="0"/>
            </a:spcBef>
            <a:spcAft>
              <a:spcPct val="35000"/>
            </a:spcAft>
          </a:pPr>
          <a:r>
            <a:rPr lang="es-ES" sz="1050" kern="1200" dirty="0" smtClean="0"/>
            <a:t>de  Concursos</a:t>
          </a:r>
          <a:endParaRPr lang="es-ES" sz="1050" kern="1200" dirty="0"/>
        </a:p>
      </dsp:txBody>
      <dsp:txXfrm>
        <a:off x="4323263" y="1302094"/>
        <a:ext cx="1260646" cy="443113"/>
      </dsp:txXfrm>
    </dsp:sp>
    <dsp:sp modelId="{42EB5636-2647-AA40-942A-66888263CC1B}">
      <dsp:nvSpPr>
        <dsp:cNvPr id="0" name=""/>
        <dsp:cNvSpPr/>
      </dsp:nvSpPr>
      <dsp:spPr>
        <a:xfrm>
          <a:off x="1766147" y="1283028"/>
          <a:ext cx="1261581" cy="44122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ES" sz="1050" kern="1200" dirty="0"/>
            <a:t>Unidad de </a:t>
          </a:r>
          <a:r>
            <a:rPr lang="es-ES" sz="1050" kern="1200" dirty="0" smtClean="0"/>
            <a:t>Administración y  Finanzas</a:t>
          </a:r>
          <a:endParaRPr lang="es-ES" sz="1050" kern="1200" dirty="0"/>
        </a:p>
      </dsp:txBody>
      <dsp:txXfrm>
        <a:off x="1766147" y="1283028"/>
        <a:ext cx="1261581" cy="441229"/>
      </dsp:txXfrm>
    </dsp:sp>
    <dsp:sp modelId="{14D9A244-15A5-B948-BEA2-06049089659F}">
      <dsp:nvSpPr>
        <dsp:cNvPr id="0" name=""/>
        <dsp:cNvSpPr/>
      </dsp:nvSpPr>
      <dsp:spPr>
        <a:xfrm>
          <a:off x="1961070" y="2219704"/>
          <a:ext cx="993609" cy="2889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ES" sz="900" kern="1200" dirty="0"/>
            <a:t>Control de Gestión y Mesa </a:t>
          </a:r>
          <a:r>
            <a:rPr lang="es-ES" sz="900" kern="1200" dirty="0" smtClean="0"/>
            <a:t>de  </a:t>
          </a:r>
          <a:r>
            <a:rPr lang="es-ES" sz="900" kern="1200" dirty="0"/>
            <a:t>Ayuda</a:t>
          </a:r>
        </a:p>
      </dsp:txBody>
      <dsp:txXfrm>
        <a:off x="1961070" y="2219704"/>
        <a:ext cx="993609" cy="288907"/>
      </dsp:txXfrm>
    </dsp:sp>
    <dsp:sp modelId="{6DB1859F-83E5-8A4B-8F4D-B220CA6D0108}">
      <dsp:nvSpPr>
        <dsp:cNvPr id="0" name=""/>
        <dsp:cNvSpPr/>
      </dsp:nvSpPr>
      <dsp:spPr>
        <a:xfrm>
          <a:off x="1967937" y="1893541"/>
          <a:ext cx="994164" cy="2876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ES" sz="900" kern="1200" dirty="0"/>
            <a:t>Seguimiento financiero</a:t>
          </a:r>
        </a:p>
      </dsp:txBody>
      <dsp:txXfrm>
        <a:off x="1967937" y="1893541"/>
        <a:ext cx="994164" cy="287607"/>
      </dsp:txXfrm>
    </dsp:sp>
    <dsp:sp modelId="{F802DA48-3073-0646-8EAD-D6DCCD6BCB95}">
      <dsp:nvSpPr>
        <dsp:cNvPr id="0" name=""/>
        <dsp:cNvSpPr/>
      </dsp:nvSpPr>
      <dsp:spPr>
        <a:xfrm>
          <a:off x="3055575" y="1292656"/>
          <a:ext cx="1260646" cy="44311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ES" sz="1050" kern="1200" dirty="0"/>
            <a:t>Unidad de Control y </a:t>
          </a:r>
        </a:p>
        <a:p>
          <a:pPr lvl="0" algn="ctr" defTabSz="466725">
            <a:lnSpc>
              <a:spcPct val="90000"/>
            </a:lnSpc>
            <a:spcBef>
              <a:spcPct val="0"/>
            </a:spcBef>
            <a:spcAft>
              <a:spcPct val="35000"/>
            </a:spcAft>
          </a:pPr>
          <a:r>
            <a:rPr lang="es-ES" sz="1050" kern="1200" dirty="0"/>
            <a:t>Seguimiento</a:t>
          </a:r>
        </a:p>
      </dsp:txBody>
      <dsp:txXfrm>
        <a:off x="3055575" y="1292656"/>
        <a:ext cx="1260646" cy="44311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03320DF5-E615-47C3-B134-E0AB83826047}" type="datetimeFigureOut">
              <a:rPr lang="es-CL" smtClean="0"/>
              <a:t>16-05-2018</a:t>
            </a:fld>
            <a:endParaRPr lang="es-CL"/>
          </a:p>
        </p:txBody>
      </p:sp>
      <p:sp>
        <p:nvSpPr>
          <p:cNvPr id="4" name="Marcador de pie de página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14DA5450-BAF9-4858-A1EC-72FB4DC88590}" type="slidenum">
              <a:rPr lang="es-CL" smtClean="0"/>
              <a:t>‹Nº›</a:t>
            </a:fld>
            <a:endParaRPr lang="es-CL"/>
          </a:p>
        </p:txBody>
      </p:sp>
    </p:spTree>
    <p:extLst>
      <p:ext uri="{BB962C8B-B14F-4D97-AF65-F5344CB8AC3E}">
        <p14:creationId xmlns:p14="http://schemas.microsoft.com/office/powerpoint/2010/main" val="1860453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FA2A46D7-3894-A54B-B4A1-B0E4C2D1EC7E}" type="datetimeFigureOut">
              <a:rPr lang="en-US" smtClean="0"/>
              <a:pPr/>
              <a:t>5/16/2018</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vl1pPr>
          </a:lstStyle>
          <a:p>
            <a:fld id="{22B208DF-24DF-1C46-8C17-8757FEFE8420}" type="slidenum">
              <a:rPr lang="en-US" smtClean="0"/>
              <a:pPr/>
              <a:t>‹Nº›</a:t>
            </a:fld>
            <a:endParaRPr lang="en-US"/>
          </a:p>
        </p:txBody>
      </p:sp>
    </p:spTree>
    <p:extLst>
      <p:ext uri="{BB962C8B-B14F-4D97-AF65-F5344CB8AC3E}">
        <p14:creationId xmlns:p14="http://schemas.microsoft.com/office/powerpoint/2010/main" val="954477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06400" y="696913"/>
            <a:ext cx="6197600" cy="3486150"/>
          </a:xfrm>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22B208DF-24DF-1C46-8C17-8757FEFE8420}" type="slidenum">
              <a:rPr lang="en-US" smtClean="0"/>
              <a:pPr/>
              <a:t>1</a:t>
            </a:fld>
            <a:endParaRPr lang="en-US"/>
          </a:p>
        </p:txBody>
      </p:sp>
    </p:spTree>
    <p:extLst>
      <p:ext uri="{BB962C8B-B14F-4D97-AF65-F5344CB8AC3E}">
        <p14:creationId xmlns:p14="http://schemas.microsoft.com/office/powerpoint/2010/main" val="1147583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A1D9290B-AC99-4FD6-BC3C-A0954B8B1D24}" type="slidenum">
              <a:rPr lang="es-CL" smtClean="0"/>
              <a:t>4</a:t>
            </a:fld>
            <a:endParaRPr lang="es-CL"/>
          </a:p>
        </p:txBody>
      </p:sp>
    </p:spTree>
    <p:extLst>
      <p:ext uri="{BB962C8B-B14F-4D97-AF65-F5344CB8AC3E}">
        <p14:creationId xmlns:p14="http://schemas.microsoft.com/office/powerpoint/2010/main" val="1808946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B42E7864-E572-4DF8-95EF-7D5A463EB641}" type="slidenum">
              <a:rPr lang="es-CL" smtClean="0"/>
              <a:t>8</a:t>
            </a:fld>
            <a:endParaRPr lang="es-CL"/>
          </a:p>
        </p:txBody>
      </p:sp>
    </p:spTree>
    <p:extLst>
      <p:ext uri="{BB962C8B-B14F-4D97-AF65-F5344CB8AC3E}">
        <p14:creationId xmlns:p14="http://schemas.microsoft.com/office/powerpoint/2010/main" val="8566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Marcador de imágenes prediseñadas 11"/>
          <p:cNvSpPr txBox="1">
            <a:spLocks/>
          </p:cNvSpPr>
          <p:nvPr userDrawn="1"/>
        </p:nvSpPr>
        <p:spPr>
          <a:xfrm>
            <a:off x="419101" y="0"/>
            <a:ext cx="1536700" cy="1549003"/>
          </a:xfrm>
          <a:prstGeom prst="rect">
            <a:avLst/>
          </a:prstGeom>
        </p:spPr>
        <p:txBody>
          <a:bodyPr vert="horz"/>
          <a:lstStyle>
            <a:lvl1pPr marL="0" indent="0" algn="l" defTabSz="457200" rtl="0" eaLnBrk="1" latinLnBrk="0" hangingPunct="1">
              <a:spcBef>
                <a:spcPct val="20000"/>
              </a:spcBef>
              <a:buFont typeface="Arial"/>
              <a:buNone/>
              <a:defRPr sz="1400" b="1" kern="1200" baseline="0">
                <a:solidFill>
                  <a:schemeClr val="tx1"/>
                </a:solidFill>
                <a:latin typeface="gobCL"/>
                <a:ea typeface="+mn-ea"/>
                <a:cs typeface="gobC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 sz="1050" dirty="0"/>
              <a:t>Logo Gobierno: 160x162px. Ministerio, Subsecretaría, Organismo, etc.:160x145px</a:t>
            </a:r>
          </a:p>
          <a:p>
            <a:endParaRPr lang="es-ES" sz="1050" dirty="0"/>
          </a:p>
        </p:txBody>
      </p:sp>
      <p:sp>
        <p:nvSpPr>
          <p:cNvPr id="9" name="Rectangle 8"/>
          <p:cNvSpPr/>
          <p:nvPr userDrawn="1"/>
        </p:nvSpPr>
        <p:spPr>
          <a:xfrm>
            <a:off x="279400" y="0"/>
            <a:ext cx="1676401" cy="1549003"/>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Content Placeholder 11"/>
          <p:cNvSpPr>
            <a:spLocks noGrp="1"/>
          </p:cNvSpPr>
          <p:nvPr>
            <p:ph sz="quarter" idx="11" hasCustomPrompt="1"/>
          </p:nvPr>
        </p:nvSpPr>
        <p:spPr>
          <a:xfrm>
            <a:off x="3187700" y="1936866"/>
            <a:ext cx="5956300" cy="770659"/>
          </a:xfrm>
          <a:prstGeom prst="rect">
            <a:avLst/>
          </a:prstGeom>
        </p:spPr>
        <p:txBody>
          <a:bodyPr vert="horz"/>
          <a:lstStyle>
            <a:lvl1pPr marL="0" indent="0">
              <a:buNone/>
              <a:defRPr sz="2100" b="1" i="0">
                <a:solidFill>
                  <a:srgbClr val="4F81BD"/>
                </a:solidFill>
                <a:latin typeface="Verdana"/>
                <a:cs typeface="Verdana"/>
              </a:defRPr>
            </a:lvl1pPr>
          </a:lstStyle>
          <a:p>
            <a:r>
              <a:rPr lang="es-ES" dirty="0"/>
              <a:t>Estilo portada presentación 1, </a:t>
            </a:r>
            <a:r>
              <a:rPr lang="es-ES" dirty="0" err="1"/>
              <a:t>Verdana</a:t>
            </a:r>
            <a:r>
              <a:rPr lang="es-ES" dirty="0"/>
              <a:t> Negrita 28pt</a:t>
            </a:r>
          </a:p>
        </p:txBody>
      </p:sp>
      <p:sp>
        <p:nvSpPr>
          <p:cNvPr id="13" name="Content Placeholder 11"/>
          <p:cNvSpPr>
            <a:spLocks noGrp="1"/>
          </p:cNvSpPr>
          <p:nvPr>
            <p:ph sz="quarter" idx="12" hasCustomPrompt="1"/>
          </p:nvPr>
        </p:nvSpPr>
        <p:spPr>
          <a:xfrm>
            <a:off x="3187700" y="2717790"/>
            <a:ext cx="5956300" cy="770659"/>
          </a:xfrm>
          <a:prstGeom prst="rect">
            <a:avLst/>
          </a:prstGeom>
        </p:spPr>
        <p:txBody>
          <a:bodyPr vert="horz"/>
          <a:lstStyle>
            <a:lvl1pPr marL="0" indent="0">
              <a:buNone/>
              <a:defRPr sz="1350" b="0" i="0">
                <a:solidFill>
                  <a:srgbClr val="4F81BD"/>
                </a:solidFill>
                <a:latin typeface="Verdana"/>
                <a:cs typeface="Verdana"/>
              </a:defRPr>
            </a:lvl1pPr>
          </a:lstStyle>
          <a:p>
            <a:r>
              <a:rPr lang="es-ES" dirty="0">
                <a:solidFill>
                  <a:schemeClr val="accent1"/>
                </a:solidFill>
              </a:rPr>
              <a:t>(Línea adicional) Subtema </a:t>
            </a:r>
            <a:r>
              <a:rPr lang="es-ES" dirty="0" err="1">
                <a:solidFill>
                  <a:schemeClr val="accent1"/>
                </a:solidFill>
              </a:rPr>
              <a:t>Verdana</a:t>
            </a:r>
            <a:r>
              <a:rPr lang="es-ES" dirty="0">
                <a:solidFill>
                  <a:schemeClr val="accent1"/>
                </a:solidFill>
              </a:rPr>
              <a:t> 18pt</a:t>
            </a:r>
          </a:p>
        </p:txBody>
      </p:sp>
    </p:spTree>
    <p:extLst>
      <p:ext uri="{BB962C8B-B14F-4D97-AF65-F5344CB8AC3E}">
        <p14:creationId xmlns:p14="http://schemas.microsoft.com/office/powerpoint/2010/main" val="128282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282304"/>
            <a:ext cx="7886700" cy="2139553"/>
          </a:xfrm>
        </p:spPr>
        <p:txBody>
          <a:bodyPr anchor="b"/>
          <a:lstStyle>
            <a:lvl1pPr>
              <a:defRPr sz="4500"/>
            </a:lvl1p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3395F295-7498-403E-9E67-FAD2D1ED828F}" type="datetimeFigureOut">
              <a:rPr lang="es-CL" smtClean="0"/>
              <a:t>16-05-2018</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1025692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sz="half" idx="1"/>
          </p:nvPr>
        </p:nvSpPr>
        <p:spPr>
          <a:xfrm>
            <a:off x="628650" y="1369219"/>
            <a:ext cx="3886200" cy="326350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contenido 3"/>
          <p:cNvSpPr>
            <a:spLocks noGrp="1"/>
          </p:cNvSpPr>
          <p:nvPr>
            <p:ph sz="half" idx="2"/>
          </p:nvPr>
        </p:nvSpPr>
        <p:spPr>
          <a:xfrm>
            <a:off x="4629150" y="1369219"/>
            <a:ext cx="3886200" cy="326350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fecha 4"/>
          <p:cNvSpPr>
            <a:spLocks noGrp="1"/>
          </p:cNvSpPr>
          <p:nvPr>
            <p:ph type="dt" sz="half" idx="10"/>
          </p:nvPr>
        </p:nvSpPr>
        <p:spPr/>
        <p:txBody>
          <a:bodyPr/>
          <a:lstStyle/>
          <a:p>
            <a:fld id="{3395F295-7498-403E-9E67-FAD2D1ED828F}" type="datetimeFigureOut">
              <a:rPr lang="es-CL" smtClean="0"/>
              <a:t>16-05-2018</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2015260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273844"/>
            <a:ext cx="7886700" cy="994172"/>
          </a:xfrm>
        </p:spPr>
        <p:txBody>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Marcador de contenido 3"/>
          <p:cNvSpPr>
            <a:spLocks noGrp="1"/>
          </p:cNvSpPr>
          <p:nvPr>
            <p:ph sz="half" idx="2"/>
          </p:nvPr>
        </p:nvSpPr>
        <p:spPr>
          <a:xfrm>
            <a:off x="629842" y="1878806"/>
            <a:ext cx="3868340" cy="276344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texto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Marcador de contenido 5"/>
          <p:cNvSpPr>
            <a:spLocks noGrp="1"/>
          </p:cNvSpPr>
          <p:nvPr>
            <p:ph sz="quarter" idx="4"/>
          </p:nvPr>
        </p:nvSpPr>
        <p:spPr>
          <a:xfrm>
            <a:off x="4629150" y="1878806"/>
            <a:ext cx="3887391" cy="276344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Marcador de fecha 6"/>
          <p:cNvSpPr>
            <a:spLocks noGrp="1"/>
          </p:cNvSpPr>
          <p:nvPr>
            <p:ph type="dt" sz="half" idx="10"/>
          </p:nvPr>
        </p:nvSpPr>
        <p:spPr/>
        <p:txBody>
          <a:bodyPr/>
          <a:lstStyle/>
          <a:p>
            <a:fld id="{3395F295-7498-403E-9E67-FAD2D1ED828F}" type="datetimeFigureOut">
              <a:rPr lang="es-CL" smtClean="0"/>
              <a:t>16-05-2018</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1164620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fecha 2"/>
          <p:cNvSpPr>
            <a:spLocks noGrp="1"/>
          </p:cNvSpPr>
          <p:nvPr>
            <p:ph type="dt" sz="half" idx="10"/>
          </p:nvPr>
        </p:nvSpPr>
        <p:spPr/>
        <p:txBody>
          <a:bodyPr/>
          <a:lstStyle/>
          <a:p>
            <a:fld id="{3395F295-7498-403E-9E67-FAD2D1ED828F}" type="datetimeFigureOut">
              <a:rPr lang="es-CL" smtClean="0"/>
              <a:t>16-05-2018</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2582746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395F295-7498-403E-9E67-FAD2D1ED828F}" type="datetimeFigureOut">
              <a:rPr lang="es-CL" smtClean="0"/>
              <a:t>16-05-2018</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1211158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2400"/>
            </a:lvl1pPr>
          </a:lstStyle>
          <a:p>
            <a:r>
              <a:rPr lang="es-ES" smtClean="0"/>
              <a:t>Haga clic para modificar el estilo de título del patrón</a:t>
            </a:r>
            <a:endParaRPr lang="es-CL"/>
          </a:p>
        </p:txBody>
      </p:sp>
      <p:sp>
        <p:nvSpPr>
          <p:cNvPr id="3" name="Marcador de contenido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3395F295-7498-403E-9E67-FAD2D1ED828F}" type="datetimeFigureOut">
              <a:rPr lang="es-CL" smtClean="0"/>
              <a:t>16-05-2018</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571032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2400"/>
            </a:lvl1pPr>
          </a:lstStyle>
          <a:p>
            <a:r>
              <a:rPr lang="es-ES" smtClean="0"/>
              <a:t>Haga clic para modificar el estilo de título del patrón</a:t>
            </a:r>
            <a:endParaRPr lang="es-CL"/>
          </a:p>
        </p:txBody>
      </p:sp>
      <p:sp>
        <p:nvSpPr>
          <p:cNvPr id="3" name="Marcador de posición de imagen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L"/>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3395F295-7498-403E-9E67-FAD2D1ED828F}" type="datetimeFigureOut">
              <a:rPr lang="es-CL" smtClean="0"/>
              <a:t>16-05-2018</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4074613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3395F295-7498-403E-9E67-FAD2D1ED828F}" type="datetimeFigureOut">
              <a:rPr lang="es-CL" smtClean="0"/>
              <a:t>16-05-2018</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3582868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273844"/>
            <a:ext cx="1971675" cy="4358879"/>
          </a:xfrm>
        </p:spPr>
        <p:txBody>
          <a:bodyPr vert="eaVert"/>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a:xfrm>
            <a:off x="628650" y="273844"/>
            <a:ext cx="5800725" cy="435887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3395F295-7498-403E-9E67-FAD2D1ED828F}" type="datetimeFigureOut">
              <a:rPr lang="es-CL" smtClean="0"/>
              <a:t>16-05-2018</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3169220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Imagen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7889" y="0"/>
            <a:ext cx="5286111" cy="5143500"/>
          </a:xfrm>
          <a:prstGeom prst="rect">
            <a:avLst/>
          </a:prstGeom>
        </p:spPr>
      </p:pic>
      <p:pic>
        <p:nvPicPr>
          <p:cNvPr id="3" name="Imagen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200" y="251229"/>
            <a:ext cx="1841500" cy="1774537"/>
          </a:xfrm>
          <a:prstGeom prst="rect">
            <a:avLst/>
          </a:prstGeom>
        </p:spPr>
      </p:pic>
      <p:sp>
        <p:nvSpPr>
          <p:cNvPr id="11" name="Content Placeholder 11"/>
          <p:cNvSpPr>
            <a:spLocks noGrp="1"/>
          </p:cNvSpPr>
          <p:nvPr>
            <p:ph sz="quarter" idx="11" hasCustomPrompt="1"/>
          </p:nvPr>
        </p:nvSpPr>
        <p:spPr>
          <a:xfrm>
            <a:off x="2730500" y="1947131"/>
            <a:ext cx="5956300" cy="770659"/>
          </a:xfrm>
          <a:prstGeom prst="rect">
            <a:avLst/>
          </a:prstGeom>
        </p:spPr>
        <p:txBody>
          <a:bodyPr vert="horz"/>
          <a:lstStyle>
            <a:lvl1pPr marL="0" indent="0">
              <a:buNone/>
              <a:defRPr sz="2100" b="1" i="0">
                <a:solidFill>
                  <a:srgbClr val="4F81BD"/>
                </a:solidFill>
                <a:latin typeface="Verdana"/>
                <a:cs typeface="Verdana"/>
              </a:defRPr>
            </a:lvl1pPr>
          </a:lstStyle>
          <a:p>
            <a:r>
              <a:rPr lang="es-ES" dirty="0"/>
              <a:t>Estilo portada presentación 1, </a:t>
            </a:r>
            <a:r>
              <a:rPr lang="es-ES" dirty="0" err="1"/>
              <a:t>Verdana</a:t>
            </a:r>
            <a:r>
              <a:rPr lang="es-ES" dirty="0"/>
              <a:t> Negrita 28pt</a:t>
            </a:r>
          </a:p>
        </p:txBody>
      </p:sp>
      <p:sp>
        <p:nvSpPr>
          <p:cNvPr id="12" name="Content Placeholder 11"/>
          <p:cNvSpPr>
            <a:spLocks noGrp="1"/>
          </p:cNvSpPr>
          <p:nvPr>
            <p:ph sz="quarter" idx="12" hasCustomPrompt="1"/>
          </p:nvPr>
        </p:nvSpPr>
        <p:spPr>
          <a:xfrm>
            <a:off x="2730500" y="2717790"/>
            <a:ext cx="5956300" cy="770659"/>
          </a:xfrm>
          <a:prstGeom prst="rect">
            <a:avLst/>
          </a:prstGeom>
        </p:spPr>
        <p:txBody>
          <a:bodyPr vert="horz"/>
          <a:lstStyle>
            <a:lvl1pPr marL="0" indent="0">
              <a:buNone/>
              <a:defRPr sz="1350" b="0" i="0">
                <a:solidFill>
                  <a:srgbClr val="4F81BD"/>
                </a:solidFill>
                <a:latin typeface="Verdana"/>
                <a:cs typeface="Verdana"/>
              </a:defRPr>
            </a:lvl1pPr>
          </a:lstStyle>
          <a:p>
            <a:r>
              <a:rPr lang="es-ES" dirty="0">
                <a:solidFill>
                  <a:schemeClr val="accent1"/>
                </a:solidFill>
              </a:rPr>
              <a:t>(Línea adicional) Subtema </a:t>
            </a:r>
            <a:r>
              <a:rPr lang="es-ES" dirty="0" err="1">
                <a:solidFill>
                  <a:schemeClr val="accent1"/>
                </a:solidFill>
              </a:rPr>
              <a:t>Verdana</a:t>
            </a:r>
            <a:r>
              <a:rPr lang="es-ES" dirty="0">
                <a:solidFill>
                  <a:schemeClr val="accent1"/>
                </a:solidFill>
              </a:rPr>
              <a:t> 18pt</a:t>
            </a:r>
          </a:p>
        </p:txBody>
      </p:sp>
      <p:pic>
        <p:nvPicPr>
          <p:cNvPr id="13" name="Imagen 12"/>
          <p:cNvPicPr>
            <a:picLocks noChangeAspect="1"/>
          </p:cNvPicPr>
          <p:nvPr userDrawn="1"/>
        </p:nvPicPr>
        <p:blipFill rotWithShape="1">
          <a:blip r:embed="rId4">
            <a:extLst>
              <a:ext uri="{28A0092B-C50C-407E-A947-70E740481C1C}">
                <a14:useLocalDpi xmlns:a14="http://schemas.microsoft.com/office/drawing/2010/main" val="0"/>
              </a:ext>
            </a:extLst>
          </a:blip>
          <a:srcRect t="3612" b="3978"/>
          <a:stretch/>
        </p:blipFill>
        <p:spPr>
          <a:xfrm>
            <a:off x="363549" y="3783147"/>
            <a:ext cx="1520801" cy="1373605"/>
          </a:xfrm>
          <a:prstGeom prst="rect">
            <a:avLst/>
          </a:prstGeom>
        </p:spPr>
      </p:pic>
    </p:spTree>
    <p:extLst>
      <p:ext uri="{BB962C8B-B14F-4D97-AF65-F5344CB8AC3E}">
        <p14:creationId xmlns:p14="http://schemas.microsoft.com/office/powerpoint/2010/main" val="51338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Marcador de imágenes prediseñadas 9"/>
          <p:cNvSpPr>
            <a:spLocks noGrp="1"/>
          </p:cNvSpPr>
          <p:nvPr>
            <p:ph type="clipArt" sz="quarter" idx="10" hasCustomPrompt="1"/>
          </p:nvPr>
        </p:nvSpPr>
        <p:spPr>
          <a:xfrm>
            <a:off x="0" y="0"/>
            <a:ext cx="2781300" cy="5143500"/>
          </a:xfrm>
          <a:prstGeom prst="rect">
            <a:avLst/>
          </a:prstGeom>
        </p:spPr>
        <p:txBody>
          <a:bodyPr vert="horz"/>
          <a:lstStyle>
            <a:lvl1pPr marL="0" indent="0">
              <a:buNone/>
              <a:defRPr sz="1500">
                <a:solidFill>
                  <a:schemeClr val="bg1"/>
                </a:solidFill>
                <a:latin typeface="gobCL"/>
                <a:cs typeface="gobCL"/>
              </a:defRPr>
            </a:lvl1pPr>
          </a:lstStyle>
          <a:p>
            <a:r>
              <a:rPr lang="es-ES" dirty="0"/>
              <a:t>Imagen referencial</a:t>
            </a:r>
          </a:p>
        </p:txBody>
      </p:sp>
      <p:sp>
        <p:nvSpPr>
          <p:cNvPr id="8" name="Rectangle 7"/>
          <p:cNvSpPr/>
          <p:nvPr userDrawn="1"/>
        </p:nvSpPr>
        <p:spPr>
          <a:xfrm>
            <a:off x="93742" y="118676"/>
            <a:ext cx="2687558" cy="369332"/>
          </a:xfrm>
          <a:prstGeom prst="rect">
            <a:avLst/>
          </a:prstGeom>
        </p:spPr>
        <p:txBody>
          <a:bodyPr wrap="square">
            <a:spAutoFit/>
          </a:bodyPr>
          <a:lstStyle/>
          <a:p>
            <a:r>
              <a:rPr lang="es-ES" sz="1800" dirty="0">
                <a:solidFill>
                  <a:schemeClr val="bg1">
                    <a:lumMod val="75000"/>
                  </a:schemeClr>
                </a:solidFill>
              </a:rPr>
              <a:t>Imagen Referencial</a:t>
            </a:r>
          </a:p>
        </p:txBody>
      </p:sp>
      <p:sp>
        <p:nvSpPr>
          <p:cNvPr id="12" name="Content Placeholder 11"/>
          <p:cNvSpPr>
            <a:spLocks noGrp="1"/>
          </p:cNvSpPr>
          <p:nvPr>
            <p:ph sz="quarter" idx="11" hasCustomPrompt="1"/>
          </p:nvPr>
        </p:nvSpPr>
        <p:spPr>
          <a:xfrm>
            <a:off x="3187700" y="1936866"/>
            <a:ext cx="5956300" cy="770659"/>
          </a:xfrm>
          <a:prstGeom prst="rect">
            <a:avLst/>
          </a:prstGeom>
        </p:spPr>
        <p:txBody>
          <a:bodyPr vert="horz"/>
          <a:lstStyle>
            <a:lvl1pPr marL="0" indent="0">
              <a:buNone/>
              <a:defRPr sz="2100" b="1" i="0">
                <a:solidFill>
                  <a:srgbClr val="4F81BD"/>
                </a:solidFill>
                <a:latin typeface="Verdana"/>
                <a:cs typeface="Verdana"/>
              </a:defRPr>
            </a:lvl1pPr>
          </a:lstStyle>
          <a:p>
            <a:r>
              <a:rPr lang="es-ES" dirty="0"/>
              <a:t>Estilo portada presentación 1, </a:t>
            </a:r>
            <a:r>
              <a:rPr lang="es-ES" dirty="0" err="1"/>
              <a:t>Verdana</a:t>
            </a:r>
            <a:r>
              <a:rPr lang="es-ES" dirty="0"/>
              <a:t> Negrita 28pt</a:t>
            </a:r>
          </a:p>
        </p:txBody>
      </p:sp>
      <p:sp>
        <p:nvSpPr>
          <p:cNvPr id="13" name="Content Placeholder 11"/>
          <p:cNvSpPr>
            <a:spLocks noGrp="1"/>
          </p:cNvSpPr>
          <p:nvPr>
            <p:ph sz="quarter" idx="12" hasCustomPrompt="1"/>
          </p:nvPr>
        </p:nvSpPr>
        <p:spPr>
          <a:xfrm>
            <a:off x="3187700" y="2717790"/>
            <a:ext cx="5956300" cy="770659"/>
          </a:xfrm>
          <a:prstGeom prst="rect">
            <a:avLst/>
          </a:prstGeom>
        </p:spPr>
        <p:txBody>
          <a:bodyPr vert="horz"/>
          <a:lstStyle>
            <a:lvl1pPr marL="0" indent="0">
              <a:buNone/>
              <a:defRPr sz="1350" b="0" i="0">
                <a:solidFill>
                  <a:srgbClr val="4F81BD"/>
                </a:solidFill>
                <a:latin typeface="Verdana"/>
                <a:cs typeface="Verdana"/>
              </a:defRPr>
            </a:lvl1pPr>
          </a:lstStyle>
          <a:p>
            <a:r>
              <a:rPr lang="es-ES" dirty="0">
                <a:solidFill>
                  <a:schemeClr val="accent1"/>
                </a:solidFill>
              </a:rPr>
              <a:t>(Línea adicional) Subtema </a:t>
            </a:r>
            <a:r>
              <a:rPr lang="es-ES" dirty="0" err="1">
                <a:solidFill>
                  <a:schemeClr val="accent1"/>
                </a:solidFill>
              </a:rPr>
              <a:t>Verdana</a:t>
            </a:r>
            <a:r>
              <a:rPr lang="es-ES" dirty="0">
                <a:solidFill>
                  <a:schemeClr val="accent1"/>
                </a:solidFill>
              </a:rPr>
              <a:t> 18pt</a:t>
            </a:r>
          </a:p>
        </p:txBody>
      </p:sp>
    </p:spTree>
    <p:extLst>
      <p:ext uri="{BB962C8B-B14F-4D97-AF65-F5344CB8AC3E}">
        <p14:creationId xmlns:p14="http://schemas.microsoft.com/office/powerpoint/2010/main" val="273786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Marcador de imágenes prediseñadas 9"/>
          <p:cNvSpPr>
            <a:spLocks noGrp="1"/>
          </p:cNvSpPr>
          <p:nvPr>
            <p:ph type="clipArt" sz="quarter" idx="10" hasCustomPrompt="1"/>
          </p:nvPr>
        </p:nvSpPr>
        <p:spPr>
          <a:xfrm>
            <a:off x="0" y="0"/>
            <a:ext cx="2781300" cy="5143500"/>
          </a:xfrm>
          <a:prstGeom prst="rect">
            <a:avLst/>
          </a:prstGeom>
        </p:spPr>
        <p:txBody>
          <a:bodyPr vert="horz"/>
          <a:lstStyle>
            <a:lvl1pPr marL="0" indent="0">
              <a:buNone/>
              <a:defRPr sz="1500">
                <a:solidFill>
                  <a:schemeClr val="bg1"/>
                </a:solidFill>
                <a:latin typeface="gobCL"/>
                <a:cs typeface="gobCL"/>
              </a:defRPr>
            </a:lvl1pPr>
          </a:lstStyle>
          <a:p>
            <a:r>
              <a:rPr lang="es-ES" dirty="0"/>
              <a:t>Imagen referencial</a:t>
            </a:r>
          </a:p>
        </p:txBody>
      </p:sp>
      <p:sp>
        <p:nvSpPr>
          <p:cNvPr id="8" name="Rectangle 7"/>
          <p:cNvSpPr/>
          <p:nvPr userDrawn="1"/>
        </p:nvSpPr>
        <p:spPr>
          <a:xfrm>
            <a:off x="93742" y="118676"/>
            <a:ext cx="2687558" cy="369332"/>
          </a:xfrm>
          <a:prstGeom prst="rect">
            <a:avLst/>
          </a:prstGeom>
        </p:spPr>
        <p:txBody>
          <a:bodyPr wrap="square">
            <a:spAutoFit/>
          </a:bodyPr>
          <a:lstStyle/>
          <a:p>
            <a:r>
              <a:rPr lang="es-ES" sz="1800" dirty="0">
                <a:solidFill>
                  <a:schemeClr val="bg1">
                    <a:lumMod val="75000"/>
                  </a:schemeClr>
                </a:solidFill>
              </a:rPr>
              <a:t>Imagen Referencial</a:t>
            </a:r>
          </a:p>
        </p:txBody>
      </p:sp>
      <p:sp>
        <p:nvSpPr>
          <p:cNvPr id="6" name="Content Placeholder 11"/>
          <p:cNvSpPr>
            <a:spLocks noGrp="1"/>
          </p:cNvSpPr>
          <p:nvPr>
            <p:ph sz="quarter" idx="11" hasCustomPrompt="1"/>
          </p:nvPr>
        </p:nvSpPr>
        <p:spPr>
          <a:xfrm>
            <a:off x="3187700" y="1936866"/>
            <a:ext cx="5956300" cy="770659"/>
          </a:xfrm>
          <a:prstGeom prst="rect">
            <a:avLst/>
          </a:prstGeom>
        </p:spPr>
        <p:txBody>
          <a:bodyPr vert="horz"/>
          <a:lstStyle>
            <a:lvl1pPr marL="0" indent="0">
              <a:buNone/>
              <a:defRPr sz="2100" b="1" i="0">
                <a:solidFill>
                  <a:srgbClr val="4F81BD"/>
                </a:solidFill>
                <a:latin typeface="Verdana"/>
                <a:cs typeface="Verdana"/>
              </a:defRPr>
            </a:lvl1pPr>
          </a:lstStyle>
          <a:p>
            <a:r>
              <a:rPr lang="es-ES" dirty="0"/>
              <a:t>Estilo portada presentación 1, </a:t>
            </a:r>
            <a:r>
              <a:rPr lang="es-ES" dirty="0" err="1"/>
              <a:t>Verdana</a:t>
            </a:r>
            <a:r>
              <a:rPr lang="es-ES" dirty="0"/>
              <a:t> Negrita 28pt</a:t>
            </a:r>
          </a:p>
        </p:txBody>
      </p:sp>
      <p:sp>
        <p:nvSpPr>
          <p:cNvPr id="11" name="Content Placeholder 11"/>
          <p:cNvSpPr>
            <a:spLocks noGrp="1"/>
          </p:cNvSpPr>
          <p:nvPr>
            <p:ph sz="quarter" idx="12" hasCustomPrompt="1"/>
          </p:nvPr>
        </p:nvSpPr>
        <p:spPr>
          <a:xfrm>
            <a:off x="3187700" y="2717790"/>
            <a:ext cx="5956300" cy="770659"/>
          </a:xfrm>
          <a:prstGeom prst="rect">
            <a:avLst/>
          </a:prstGeom>
        </p:spPr>
        <p:txBody>
          <a:bodyPr vert="horz"/>
          <a:lstStyle>
            <a:lvl1pPr marL="0" indent="0">
              <a:buNone/>
              <a:defRPr sz="1350" b="0" i="0">
                <a:solidFill>
                  <a:srgbClr val="4F81BD"/>
                </a:solidFill>
                <a:latin typeface="Verdana"/>
                <a:cs typeface="Verdana"/>
              </a:defRPr>
            </a:lvl1pPr>
          </a:lstStyle>
          <a:p>
            <a:r>
              <a:rPr lang="es-ES" dirty="0">
                <a:solidFill>
                  <a:schemeClr val="accent1"/>
                </a:solidFill>
              </a:rPr>
              <a:t>(Línea adicional) Subtema </a:t>
            </a:r>
            <a:r>
              <a:rPr lang="es-ES" dirty="0" err="1">
                <a:solidFill>
                  <a:schemeClr val="accent1"/>
                </a:solidFill>
              </a:rPr>
              <a:t>Verdana</a:t>
            </a:r>
            <a:r>
              <a:rPr lang="es-ES" dirty="0">
                <a:solidFill>
                  <a:schemeClr val="accent1"/>
                </a:solidFill>
              </a:rPr>
              <a:t> 18pt</a:t>
            </a:r>
          </a:p>
        </p:txBody>
      </p:sp>
    </p:spTree>
    <p:extLst>
      <p:ext uri="{BB962C8B-B14F-4D97-AF65-F5344CB8AC3E}">
        <p14:creationId xmlns:p14="http://schemas.microsoft.com/office/powerpoint/2010/main" val="2113017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6" name="Content Placeholder 11"/>
          <p:cNvSpPr>
            <a:spLocks noGrp="1"/>
          </p:cNvSpPr>
          <p:nvPr>
            <p:ph sz="quarter" idx="11" hasCustomPrompt="1"/>
          </p:nvPr>
        </p:nvSpPr>
        <p:spPr>
          <a:xfrm>
            <a:off x="3187700" y="1936866"/>
            <a:ext cx="5956300" cy="770659"/>
          </a:xfrm>
          <a:prstGeom prst="rect">
            <a:avLst/>
          </a:prstGeom>
        </p:spPr>
        <p:txBody>
          <a:bodyPr vert="horz"/>
          <a:lstStyle>
            <a:lvl1pPr marL="0" indent="0">
              <a:buNone/>
              <a:defRPr sz="2100" b="1" i="0">
                <a:solidFill>
                  <a:srgbClr val="4F81BD"/>
                </a:solidFill>
                <a:latin typeface="Verdana"/>
                <a:cs typeface="Verdana"/>
              </a:defRPr>
            </a:lvl1pPr>
          </a:lstStyle>
          <a:p>
            <a:r>
              <a:rPr lang="es-ES" dirty="0"/>
              <a:t>Estilo portada presentación 1, </a:t>
            </a:r>
            <a:r>
              <a:rPr lang="es-ES" dirty="0" err="1"/>
              <a:t>Verdana</a:t>
            </a:r>
            <a:r>
              <a:rPr lang="es-ES" dirty="0"/>
              <a:t> Negrita 28pt</a:t>
            </a:r>
          </a:p>
        </p:txBody>
      </p:sp>
      <p:sp>
        <p:nvSpPr>
          <p:cNvPr id="11" name="Content Placeholder 11"/>
          <p:cNvSpPr>
            <a:spLocks noGrp="1"/>
          </p:cNvSpPr>
          <p:nvPr>
            <p:ph sz="quarter" idx="12" hasCustomPrompt="1"/>
          </p:nvPr>
        </p:nvSpPr>
        <p:spPr>
          <a:xfrm>
            <a:off x="3187700" y="2717790"/>
            <a:ext cx="5956300" cy="770659"/>
          </a:xfrm>
          <a:prstGeom prst="rect">
            <a:avLst/>
          </a:prstGeom>
        </p:spPr>
        <p:txBody>
          <a:bodyPr vert="horz"/>
          <a:lstStyle>
            <a:lvl1pPr marL="0" indent="0">
              <a:buNone/>
              <a:defRPr sz="1350" b="0" i="0">
                <a:solidFill>
                  <a:srgbClr val="4F81BD"/>
                </a:solidFill>
                <a:latin typeface="Verdana"/>
                <a:cs typeface="Verdana"/>
              </a:defRPr>
            </a:lvl1pPr>
          </a:lstStyle>
          <a:p>
            <a:r>
              <a:rPr lang="es-ES" dirty="0">
                <a:solidFill>
                  <a:schemeClr val="accent1"/>
                </a:solidFill>
              </a:rPr>
              <a:t>(Línea adicional) Subtema </a:t>
            </a:r>
            <a:r>
              <a:rPr lang="es-ES" dirty="0" err="1">
                <a:solidFill>
                  <a:schemeClr val="accent1"/>
                </a:solidFill>
              </a:rPr>
              <a:t>Verdana</a:t>
            </a:r>
            <a:r>
              <a:rPr lang="es-ES" dirty="0">
                <a:solidFill>
                  <a:schemeClr val="accent1"/>
                </a:solidFill>
              </a:rPr>
              <a:t> 18pt</a:t>
            </a:r>
          </a:p>
        </p:txBody>
      </p:sp>
    </p:spTree>
    <p:extLst>
      <p:ext uri="{BB962C8B-B14F-4D97-AF65-F5344CB8AC3E}">
        <p14:creationId xmlns:p14="http://schemas.microsoft.com/office/powerpoint/2010/main" val="2546013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4FE0A2E-880C-4452-8169-F38DC6C29FAE}"/>
              </a:ext>
            </a:extLst>
          </p:cNvPr>
          <p:cNvSpPr>
            <a:spLocks noGrp="1"/>
          </p:cNvSpPr>
          <p:nvPr>
            <p:ph type="ctrTitle"/>
          </p:nvPr>
        </p:nvSpPr>
        <p:spPr>
          <a:xfrm>
            <a:off x="1143000" y="841772"/>
            <a:ext cx="6858000" cy="1790700"/>
          </a:xfrm>
        </p:spPr>
        <p:txBody>
          <a:bodyPr anchor="b"/>
          <a:lstStyle>
            <a:lvl1pPr algn="ctr">
              <a:defRPr sz="4500"/>
            </a:lvl1pPr>
          </a:lstStyle>
          <a:p>
            <a:r>
              <a:rPr lang="es-ES" dirty="0"/>
              <a:t>Haga clic para modificar el estilo de título del patrón</a:t>
            </a:r>
            <a:endParaRPr lang="es-CL" dirty="0"/>
          </a:p>
        </p:txBody>
      </p:sp>
      <p:sp>
        <p:nvSpPr>
          <p:cNvPr id="3" name="Subtítulo 2">
            <a:extLst>
              <a:ext uri="{FF2B5EF4-FFF2-40B4-BE49-F238E27FC236}">
                <a16:creationId xmlns="" xmlns:a16="http://schemas.microsoft.com/office/drawing/2014/main" id="{B94B485C-C464-4112-9FC2-F0C2688A0FB4}"/>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L"/>
          </a:p>
        </p:txBody>
      </p:sp>
      <p:sp>
        <p:nvSpPr>
          <p:cNvPr id="4" name="Marcador de fecha 3">
            <a:extLst>
              <a:ext uri="{FF2B5EF4-FFF2-40B4-BE49-F238E27FC236}">
                <a16:creationId xmlns="" xmlns:a16="http://schemas.microsoft.com/office/drawing/2014/main" id="{667DF71A-A446-4479-BE72-2E507023E4D1}"/>
              </a:ext>
            </a:extLst>
          </p:cNvPr>
          <p:cNvSpPr>
            <a:spLocks noGrp="1"/>
          </p:cNvSpPr>
          <p:nvPr>
            <p:ph type="dt" sz="half" idx="10"/>
          </p:nvPr>
        </p:nvSpPr>
        <p:spPr/>
        <p:txBody>
          <a:bodyPr/>
          <a:lstStyle/>
          <a:p>
            <a:fld id="{8A689D25-D201-4F42-A36C-A76E141B1056}" type="datetimeFigureOut">
              <a:rPr lang="es-CL" smtClean="0"/>
              <a:t>16-05-2018</a:t>
            </a:fld>
            <a:endParaRPr lang="es-CL"/>
          </a:p>
        </p:txBody>
      </p:sp>
      <p:sp>
        <p:nvSpPr>
          <p:cNvPr id="5" name="Marcador de pie de página 4">
            <a:extLst>
              <a:ext uri="{FF2B5EF4-FFF2-40B4-BE49-F238E27FC236}">
                <a16:creationId xmlns="" xmlns:a16="http://schemas.microsoft.com/office/drawing/2014/main" id="{AA3E955C-CE7E-4866-954F-AAF3AE97FFCC}"/>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 xmlns:a16="http://schemas.microsoft.com/office/drawing/2014/main" id="{7082BABD-6231-4C73-88E6-7ABD54291E8F}"/>
              </a:ext>
            </a:extLst>
          </p:cNvPr>
          <p:cNvSpPr>
            <a:spLocks noGrp="1"/>
          </p:cNvSpPr>
          <p:nvPr>
            <p:ph type="sldNum" sz="quarter" idx="12"/>
          </p:nvPr>
        </p:nvSpPr>
        <p:spPr/>
        <p:txBody>
          <a:bodyPr/>
          <a:lstStyle/>
          <a:p>
            <a:fld id="{F59D9A03-E1D9-4DBE-A24B-57078A25DE33}" type="slidenum">
              <a:rPr lang="es-CL" smtClean="0"/>
              <a:t>‹Nº›</a:t>
            </a:fld>
            <a:endParaRPr lang="es-CL"/>
          </a:p>
        </p:txBody>
      </p:sp>
    </p:spTree>
    <p:extLst>
      <p:ext uri="{BB962C8B-B14F-4D97-AF65-F5344CB8AC3E}">
        <p14:creationId xmlns:p14="http://schemas.microsoft.com/office/powerpoint/2010/main" val="1001642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B48A3C8-3226-4FDB-824F-7A7646B3C837}" type="datetimeFigureOut">
              <a:rPr lang="es-CL" smtClean="0"/>
              <a:t>16-05-2018</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0F2642D5-5132-4B8A-80D4-C6E75FAE3F61}" type="slidenum">
              <a:rPr lang="es-CL" smtClean="0"/>
              <a:t>‹Nº›</a:t>
            </a:fld>
            <a:endParaRPr lang="es-CL"/>
          </a:p>
        </p:txBody>
      </p:sp>
    </p:spTree>
    <p:extLst>
      <p:ext uri="{BB962C8B-B14F-4D97-AF65-F5344CB8AC3E}">
        <p14:creationId xmlns:p14="http://schemas.microsoft.com/office/powerpoint/2010/main" val="2551715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841772"/>
            <a:ext cx="6858000" cy="1790700"/>
          </a:xfrm>
        </p:spPr>
        <p:txBody>
          <a:bodyPr anchor="b"/>
          <a:lstStyle>
            <a:lvl1pPr algn="ctr">
              <a:defRPr sz="4500"/>
            </a:lvl1pPr>
          </a:lstStyle>
          <a:p>
            <a:r>
              <a:rPr lang="es-ES" smtClean="0"/>
              <a:t>Haga clic para modificar el estilo de título del patrón</a:t>
            </a:r>
            <a:endParaRPr lang="es-CL"/>
          </a:p>
        </p:txBody>
      </p:sp>
      <p:sp>
        <p:nvSpPr>
          <p:cNvPr id="3" name="Subtítulo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editar el estilo de subtítulo del patrón</a:t>
            </a:r>
            <a:endParaRPr lang="es-CL"/>
          </a:p>
        </p:txBody>
      </p:sp>
      <p:sp>
        <p:nvSpPr>
          <p:cNvPr id="4" name="Marcador de fecha 3"/>
          <p:cNvSpPr>
            <a:spLocks noGrp="1"/>
          </p:cNvSpPr>
          <p:nvPr>
            <p:ph type="dt" sz="half" idx="10"/>
          </p:nvPr>
        </p:nvSpPr>
        <p:spPr/>
        <p:txBody>
          <a:bodyPr/>
          <a:lstStyle/>
          <a:p>
            <a:fld id="{3395F295-7498-403E-9E67-FAD2D1ED828F}" type="datetimeFigureOut">
              <a:rPr lang="es-CL" smtClean="0"/>
              <a:t>16-05-2018</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3981884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3395F295-7498-403E-9E67-FAD2D1ED828F}" type="datetimeFigureOut">
              <a:rPr lang="es-CL" smtClean="0"/>
              <a:t>16-05-2018</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586CEAD5-746C-4B5B-A4BB-BB04EB2F27C8}" type="slidenum">
              <a:rPr lang="es-CL" smtClean="0"/>
              <a:t>‹Nº›</a:t>
            </a:fld>
            <a:endParaRPr lang="es-CL"/>
          </a:p>
        </p:txBody>
      </p:sp>
    </p:spTree>
    <p:extLst>
      <p:ext uri="{BB962C8B-B14F-4D97-AF65-F5344CB8AC3E}">
        <p14:creationId xmlns:p14="http://schemas.microsoft.com/office/powerpoint/2010/main" val="3492862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7" name="Picture 16" descr="Complemento-Logo-Gobierno-160x14px.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55600" y="5053845"/>
            <a:ext cx="1511300" cy="99179"/>
          </a:xfrm>
          <a:prstGeom prst="rect">
            <a:avLst/>
          </a:prstGeom>
        </p:spPr>
      </p:pic>
      <p:pic>
        <p:nvPicPr>
          <p:cNvPr id="3" name="Imagen 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3857889" y="0"/>
            <a:ext cx="5286111" cy="5143500"/>
          </a:xfrm>
          <a:prstGeom prst="rect">
            <a:avLst/>
          </a:prstGeom>
        </p:spPr>
      </p:pic>
    </p:spTree>
    <p:extLst>
      <p:ext uri="{BB962C8B-B14F-4D97-AF65-F5344CB8AC3E}">
        <p14:creationId xmlns:p14="http://schemas.microsoft.com/office/powerpoint/2010/main" val="1783697077"/>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3" r:id="rId6"/>
    <p:sldLayoutId id="2147483664" r:id="rId7"/>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395F295-7498-403E-9E67-FAD2D1ED828F}" type="datetimeFigureOut">
              <a:rPr lang="es-CL" smtClean="0"/>
              <a:t>16-05-2018</a:t>
            </a:fld>
            <a:endParaRPr lang="es-CL"/>
          </a:p>
        </p:txBody>
      </p:sp>
      <p:sp>
        <p:nvSpPr>
          <p:cNvPr id="5" name="Marcador de pie de página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86CEAD5-746C-4B5B-A4BB-BB04EB2F27C8}" type="slidenum">
              <a:rPr lang="es-CL" smtClean="0"/>
              <a:t>‹Nº›</a:t>
            </a:fld>
            <a:endParaRPr lang="es-CL"/>
          </a:p>
        </p:txBody>
      </p:sp>
    </p:spTree>
    <p:extLst>
      <p:ext uri="{BB962C8B-B14F-4D97-AF65-F5344CB8AC3E}">
        <p14:creationId xmlns:p14="http://schemas.microsoft.com/office/powerpoint/2010/main" val="209205145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294967295"/>
          </p:nvPr>
        </p:nvSpPr>
        <p:spPr>
          <a:xfrm>
            <a:off x="1904101" y="812604"/>
            <a:ext cx="5956300" cy="2757488"/>
          </a:xfrm>
          <a:prstGeom prst="rect">
            <a:avLst/>
          </a:prstGeom>
        </p:spPr>
        <p:txBody>
          <a:bodyPr/>
          <a:lstStyle/>
          <a:p>
            <a:pPr algn="ctr"/>
            <a:endParaRPr lang="en-US" sz="2800" dirty="0"/>
          </a:p>
          <a:p>
            <a:pPr marL="0" indent="0" algn="ctr">
              <a:buNone/>
            </a:pPr>
            <a:r>
              <a:rPr lang="es-ES" sz="3600" dirty="0">
                <a:solidFill>
                  <a:schemeClr val="tx1"/>
                </a:solidFill>
                <a:latin typeface="Calibri" panose="020F0502020204030204" pitchFamily="34" charset="0"/>
                <a:ea typeface="Calibri" panose="020F0502020204030204" pitchFamily="34" charset="0"/>
                <a:cs typeface="Calibri" panose="020F0502020204030204" pitchFamily="34" charset="0"/>
              </a:rPr>
              <a:t>Fondo Nacional de Desarrollo Científico y Tecnológico</a:t>
            </a:r>
            <a:endParaRPr lang="en-US" sz="3600" dirty="0">
              <a:solidFill>
                <a:schemeClr val="tx1"/>
              </a:solidFill>
            </a:endParaRPr>
          </a:p>
          <a:p>
            <a:pPr algn="ctr"/>
            <a:endParaRPr lang="en-US" sz="2800" dirty="0"/>
          </a:p>
          <a:p>
            <a:pPr marL="0" indent="0" algn="ctr">
              <a:buNone/>
            </a:pPr>
            <a:r>
              <a:rPr lang="en-US" sz="2800" dirty="0">
                <a:solidFill>
                  <a:schemeClr val="tx1"/>
                </a:solidFill>
              </a:rPr>
              <a:t>FONDECYT</a:t>
            </a:r>
          </a:p>
          <a:p>
            <a:pPr algn="ctr"/>
            <a:endParaRPr lang="en-US" sz="2800" dirty="0">
              <a:solidFill>
                <a:schemeClr val="tx1"/>
              </a:solidFill>
            </a:endParaRPr>
          </a:p>
          <a:p>
            <a:pPr algn="ctr"/>
            <a:endParaRPr lang="en-US" sz="2800" dirty="0">
              <a:solidFill>
                <a:schemeClr val="tx1"/>
              </a:solidFill>
            </a:endParaRPr>
          </a:p>
        </p:txBody>
      </p:sp>
      <p:sp>
        <p:nvSpPr>
          <p:cNvPr id="6" name="CuadroTexto 6"/>
          <p:cNvSpPr txBox="1"/>
          <p:nvPr/>
        </p:nvSpPr>
        <p:spPr>
          <a:xfrm>
            <a:off x="1983476" y="3570092"/>
            <a:ext cx="5797550" cy="1231106"/>
          </a:xfrm>
          <a:prstGeom prst="rect">
            <a:avLst/>
          </a:prstGeom>
          <a:noFill/>
        </p:spPr>
        <p:txBody>
          <a:bodyPr>
            <a:spAutoFit/>
          </a:bodyPr>
          <a:lstStyle/>
          <a:p>
            <a:pPr algn="ctr" fontAlgn="auto">
              <a:spcBef>
                <a:spcPts val="0"/>
              </a:spcBef>
              <a:spcAft>
                <a:spcPts val="0"/>
              </a:spcAft>
              <a:defRPr/>
            </a:pPr>
            <a:endParaRPr lang="es-CL" b="1" cap="small"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p>
            <a:pPr algn="ctr" fontAlgn="auto">
              <a:spcBef>
                <a:spcPts val="0"/>
              </a:spcBef>
              <a:spcAft>
                <a:spcPts val="0"/>
              </a:spcAft>
              <a:defRPr/>
            </a:pPr>
            <a:r>
              <a:rPr lang="es-CL" sz="1400" b="1" dirty="0" smtClean="0">
                <a:latin typeface="Calibri" panose="020F0502020204030204" pitchFamily="34" charset="0"/>
                <a:ea typeface="Calibri" panose="020F0502020204030204" pitchFamily="34" charset="0"/>
                <a:cs typeface="Calibri" panose="020F0502020204030204" pitchFamily="34" charset="0"/>
              </a:rPr>
              <a:t>Programa </a:t>
            </a:r>
            <a:r>
              <a:rPr lang="es-CL" sz="1400" b="1" dirty="0">
                <a:latin typeface="Calibri" panose="020F0502020204030204" pitchFamily="34" charset="0"/>
                <a:ea typeface="Calibri" panose="020F0502020204030204" pitchFamily="34" charset="0"/>
                <a:cs typeface="Calibri" panose="020F0502020204030204" pitchFamily="34" charset="0"/>
              </a:rPr>
              <a:t>FONDECYT</a:t>
            </a:r>
          </a:p>
          <a:p>
            <a:pPr algn="ctr" fontAlgn="auto">
              <a:spcBef>
                <a:spcPts val="0"/>
              </a:spcBef>
              <a:spcAft>
                <a:spcPts val="0"/>
              </a:spcAft>
              <a:defRPr/>
            </a:pPr>
            <a:r>
              <a:rPr lang="es-CL" sz="1400" b="1" dirty="0" smtClean="0">
                <a:latin typeface="Calibri" panose="020F0502020204030204" pitchFamily="34" charset="0"/>
                <a:ea typeface="Calibri" panose="020F0502020204030204" pitchFamily="34" charset="0"/>
                <a:cs typeface="Calibri" panose="020F0502020204030204" pitchFamily="34" charset="0"/>
              </a:rPr>
              <a:t>Mirennis Sánchez – Ricardo Vásquez</a:t>
            </a:r>
            <a:endParaRPr lang="es-CL" sz="1400" b="1" dirty="0">
              <a:latin typeface="Calibri" panose="020F0502020204030204" pitchFamily="34" charset="0"/>
              <a:ea typeface="Calibri" panose="020F0502020204030204" pitchFamily="34" charset="0"/>
              <a:cs typeface="Calibri" panose="020F0502020204030204" pitchFamily="34" charset="0"/>
            </a:endParaRPr>
          </a:p>
          <a:p>
            <a:pPr algn="ctr" fontAlgn="auto">
              <a:spcBef>
                <a:spcPts val="0"/>
              </a:spcBef>
              <a:spcAft>
                <a:spcPts val="0"/>
              </a:spcAft>
              <a:defRPr/>
            </a:pPr>
            <a:r>
              <a:rPr lang="es-CL" sz="1400" b="1" dirty="0" smtClean="0">
                <a:latin typeface="Calibri" panose="020F0502020204030204" pitchFamily="34" charset="0"/>
                <a:ea typeface="Calibri" panose="020F0502020204030204" pitchFamily="34" charset="0"/>
                <a:cs typeface="Calibri" panose="020F0502020204030204" pitchFamily="34" charset="0"/>
              </a:rPr>
              <a:t>Universidad de Chile</a:t>
            </a:r>
            <a:endParaRPr lang="es-CL" sz="1400" b="1" dirty="0">
              <a:latin typeface="Calibri" panose="020F0502020204030204" pitchFamily="34" charset="0"/>
              <a:ea typeface="Calibri" panose="020F0502020204030204" pitchFamily="34" charset="0"/>
              <a:cs typeface="Calibri" panose="020F0502020204030204" pitchFamily="34" charset="0"/>
            </a:endParaRPr>
          </a:p>
          <a:p>
            <a:pPr algn="ctr" fontAlgn="auto">
              <a:spcBef>
                <a:spcPts val="0"/>
              </a:spcBef>
              <a:spcAft>
                <a:spcPts val="0"/>
              </a:spcAft>
              <a:defRPr/>
            </a:pPr>
            <a:r>
              <a:rPr lang="es-CL" sz="1400" b="1" dirty="0" smtClean="0">
                <a:latin typeface="Calibri" panose="020F0502020204030204" pitchFamily="34" charset="0"/>
                <a:ea typeface="Calibri" panose="020F0502020204030204" pitchFamily="34" charset="0"/>
                <a:cs typeface="Calibri" panose="020F0502020204030204" pitchFamily="34" charset="0"/>
              </a:rPr>
              <a:t>16 </a:t>
            </a:r>
            <a:r>
              <a:rPr lang="es-CL" sz="1400" b="1" dirty="0">
                <a:latin typeface="Calibri" panose="020F0502020204030204" pitchFamily="34" charset="0"/>
                <a:ea typeface="Calibri" panose="020F0502020204030204" pitchFamily="34" charset="0"/>
                <a:cs typeface="Calibri" panose="020F0502020204030204" pitchFamily="34" charset="0"/>
              </a:rPr>
              <a:t>de </a:t>
            </a:r>
            <a:r>
              <a:rPr lang="es-CL" sz="1400" b="1" dirty="0" smtClean="0">
                <a:latin typeface="Calibri" panose="020F0502020204030204" pitchFamily="34" charset="0"/>
                <a:ea typeface="Calibri" panose="020F0502020204030204" pitchFamily="34" charset="0"/>
                <a:cs typeface="Calibri" panose="020F0502020204030204" pitchFamily="34" charset="0"/>
              </a:rPr>
              <a:t>mayo </a:t>
            </a:r>
            <a:r>
              <a:rPr lang="es-CL" sz="1400" b="1" dirty="0">
                <a:latin typeface="Calibri" panose="020F0502020204030204" pitchFamily="34" charset="0"/>
                <a:ea typeface="Calibri" panose="020F0502020204030204" pitchFamily="34" charset="0"/>
                <a:cs typeface="Calibri" panose="020F0502020204030204" pitchFamily="34" charset="0"/>
              </a:rPr>
              <a:t>de 2018</a:t>
            </a:r>
          </a:p>
        </p:txBody>
      </p:sp>
      <p:pic>
        <p:nvPicPr>
          <p:cNvPr id="2" name="Imagen 1"/>
          <p:cNvPicPr>
            <a:picLocks noChangeAspect="1"/>
          </p:cNvPicPr>
          <p:nvPr/>
        </p:nvPicPr>
        <p:blipFill>
          <a:blip r:embed="rId3"/>
          <a:stretch>
            <a:fillRect/>
          </a:stretch>
        </p:blipFill>
        <p:spPr>
          <a:xfrm>
            <a:off x="0" y="69613"/>
            <a:ext cx="1676400" cy="1476375"/>
          </a:xfrm>
          <a:prstGeom prst="rect">
            <a:avLst/>
          </a:prstGeom>
        </p:spPr>
      </p:pic>
    </p:spTree>
    <p:extLst>
      <p:ext uri="{BB962C8B-B14F-4D97-AF65-F5344CB8AC3E}">
        <p14:creationId xmlns:p14="http://schemas.microsoft.com/office/powerpoint/2010/main" val="3857844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537280902"/>
              </p:ext>
            </p:extLst>
          </p:nvPr>
        </p:nvGraphicFramePr>
        <p:xfrm>
          <a:off x="698269" y="846614"/>
          <a:ext cx="7609151" cy="3960231"/>
        </p:xfrm>
        <a:graphic>
          <a:graphicData uri="http://schemas.openxmlformats.org/drawingml/2006/table">
            <a:tbl>
              <a:tblPr firstRow="1" bandRow="1">
                <a:tableStyleId>{5C22544A-7EE6-4342-B048-85BDC9FD1C3A}</a:tableStyleId>
              </a:tblPr>
              <a:tblGrid>
                <a:gridCol w="2443765">
                  <a:extLst>
                    <a:ext uri="{9D8B030D-6E8A-4147-A177-3AD203B41FA5}">
                      <a16:colId xmlns="" xmlns:a16="http://schemas.microsoft.com/office/drawing/2014/main" val="211225730"/>
                    </a:ext>
                  </a:extLst>
                </a:gridCol>
                <a:gridCol w="5165386">
                  <a:extLst>
                    <a:ext uri="{9D8B030D-6E8A-4147-A177-3AD203B41FA5}">
                      <a16:colId xmlns="" xmlns:a16="http://schemas.microsoft.com/office/drawing/2014/main" val="3334309731"/>
                    </a:ext>
                  </a:extLst>
                </a:gridCol>
              </a:tblGrid>
              <a:tr h="310523">
                <a:tc>
                  <a:txBody>
                    <a:bodyPr/>
                    <a:lstStyle/>
                    <a:p>
                      <a:endParaRPr lang="es-CL" sz="1200" dirty="0"/>
                    </a:p>
                  </a:txBody>
                  <a:tcPr>
                    <a:solidFill>
                      <a:schemeClr val="bg1"/>
                    </a:solidFill>
                  </a:tcPr>
                </a:tc>
                <a:tc>
                  <a:txBody>
                    <a:bodyPr/>
                    <a:lstStyle/>
                    <a:p>
                      <a:pPr algn="ctr"/>
                      <a:r>
                        <a:rPr lang="es-CL" sz="1100" dirty="0" smtClean="0"/>
                        <a:t>Iniciación</a:t>
                      </a:r>
                      <a:endParaRPr lang="es-CL" sz="1100" dirty="0"/>
                    </a:p>
                  </a:txBody>
                  <a:tcPr/>
                </a:tc>
                <a:extLst>
                  <a:ext uri="{0D108BD9-81ED-4DB2-BD59-A6C34878D82A}">
                    <a16:rowId xmlns="" xmlns:a16="http://schemas.microsoft.com/office/drawing/2014/main" val="2214612740"/>
                  </a:ext>
                </a:extLst>
              </a:tr>
              <a:tr h="455227">
                <a:tc>
                  <a:txBody>
                    <a:bodyPr/>
                    <a:lstStyle/>
                    <a:p>
                      <a:r>
                        <a:rPr lang="es-CL" sz="1100" dirty="0" smtClean="0"/>
                        <a:t>Orientado a</a:t>
                      </a:r>
                      <a:endParaRPr lang="es-CL" sz="1100" dirty="0"/>
                    </a:p>
                  </a:txBody>
                  <a:tcPr anchor="ctr"/>
                </a:tc>
                <a:tc>
                  <a:txBody>
                    <a:bodyPr/>
                    <a:lstStyle/>
                    <a:p>
                      <a:pPr algn="ctr"/>
                      <a:r>
                        <a:rPr lang="es-CL" sz="1200" dirty="0" smtClean="0"/>
                        <a:t>Investigadores en etapa inicial de su carrera científica</a:t>
                      </a:r>
                      <a:endParaRPr lang="es-CL" sz="1200" dirty="0"/>
                    </a:p>
                  </a:txBody>
                  <a:tcPr anchor="ctr"/>
                </a:tc>
                <a:extLst>
                  <a:ext uri="{0D108BD9-81ED-4DB2-BD59-A6C34878D82A}">
                    <a16:rowId xmlns="" xmlns:a16="http://schemas.microsoft.com/office/drawing/2014/main" val="675761220"/>
                  </a:ext>
                </a:extLst>
              </a:tr>
              <a:tr h="637318">
                <a:tc>
                  <a:txBody>
                    <a:bodyPr/>
                    <a:lstStyle/>
                    <a:p>
                      <a:r>
                        <a:rPr lang="es-CL" sz="1100" dirty="0" smtClean="0"/>
                        <a:t>Requisito especial Inv.</a:t>
                      </a:r>
                      <a:r>
                        <a:rPr lang="es-CL" sz="1100" baseline="0" dirty="0" smtClean="0"/>
                        <a:t> </a:t>
                      </a:r>
                      <a:r>
                        <a:rPr lang="es-CL" sz="1100" dirty="0" smtClean="0"/>
                        <a:t>Responsable</a:t>
                      </a:r>
                      <a:endParaRPr lang="es-CL" sz="1100" dirty="0"/>
                    </a:p>
                  </a:txBody>
                  <a:tcPr anchor="ctr"/>
                </a:tc>
                <a:tc>
                  <a:txBody>
                    <a:bodyPr/>
                    <a:lstStyle/>
                    <a:p>
                      <a:pPr algn="ctr"/>
                      <a:r>
                        <a:rPr lang="es-CL" sz="1200" dirty="0" smtClean="0"/>
                        <a:t>Grado de doctor /certificación</a:t>
                      </a:r>
                      <a:r>
                        <a:rPr lang="es-CL" sz="1200" baseline="0" dirty="0" smtClean="0"/>
                        <a:t> </a:t>
                      </a:r>
                      <a:r>
                        <a:rPr lang="es-CL" sz="1200" dirty="0" smtClean="0"/>
                        <a:t>profesionales del área</a:t>
                      </a:r>
                      <a:r>
                        <a:rPr lang="es-CL" sz="1200" baseline="0" dirty="0" smtClean="0"/>
                        <a:t> de la salud obtenido entre enero de 2010 y 30 mayo de 2018</a:t>
                      </a:r>
                    </a:p>
                    <a:p>
                      <a:pPr algn="ctr"/>
                      <a:endParaRPr lang="es-CL" sz="1200" baseline="0" dirty="0" smtClean="0"/>
                    </a:p>
                    <a:p>
                      <a:pPr algn="ctr"/>
                      <a:r>
                        <a:rPr lang="es-CL" sz="1200" dirty="0" smtClean="0"/>
                        <a:t>Profesional del área de la salud: especialidad médica, odontológica, u otras en el área de la salud) con una especialidad primaria de al menos 3 años o derivada de 2 años con certificación universitaria o de la Corporación Nacional Autónoma de Certificación de Especialidades Médicas de Chile – CONACEM</a:t>
                      </a:r>
                      <a:endParaRPr lang="es-CL" sz="1200" dirty="0"/>
                    </a:p>
                  </a:txBody>
                  <a:tcPr anchor="ctr"/>
                </a:tc>
                <a:extLst>
                  <a:ext uri="{0D108BD9-81ED-4DB2-BD59-A6C34878D82A}">
                    <a16:rowId xmlns="" xmlns:a16="http://schemas.microsoft.com/office/drawing/2014/main" val="2026880159"/>
                  </a:ext>
                </a:extLst>
              </a:tr>
              <a:tr h="455227">
                <a:tc>
                  <a:txBody>
                    <a:bodyPr/>
                    <a:lstStyle/>
                    <a:p>
                      <a:r>
                        <a:rPr lang="es-CL" sz="1100" dirty="0" smtClean="0"/>
                        <a:t>Institución </a:t>
                      </a:r>
                      <a:r>
                        <a:rPr lang="es-CL" sz="1100" dirty="0" err="1" smtClean="0"/>
                        <a:t>Patrocinante</a:t>
                      </a:r>
                      <a:r>
                        <a:rPr lang="es-CL" sz="1100" dirty="0" smtClean="0"/>
                        <a:t> (IP)</a:t>
                      </a:r>
                      <a:endParaRPr lang="es-CL" sz="1100" dirty="0"/>
                    </a:p>
                  </a:txBody>
                  <a:tcPr anchor="ctr"/>
                </a:tc>
                <a:tc>
                  <a:txBody>
                    <a:bodyPr/>
                    <a:lstStyle/>
                    <a:p>
                      <a:pPr algn="ctr"/>
                      <a:r>
                        <a:rPr lang="es-CL" sz="1200" dirty="0" smtClean="0"/>
                        <a:t>Una IP</a:t>
                      </a:r>
                      <a:endParaRPr lang="es-CL" sz="1200" dirty="0"/>
                    </a:p>
                  </a:txBody>
                  <a:tcPr anchor="ctr"/>
                </a:tc>
                <a:extLst>
                  <a:ext uri="{0D108BD9-81ED-4DB2-BD59-A6C34878D82A}">
                    <a16:rowId xmlns="" xmlns:a16="http://schemas.microsoft.com/office/drawing/2014/main" val="732345192"/>
                  </a:ext>
                </a:extLst>
              </a:tr>
              <a:tr h="455227">
                <a:tc>
                  <a:txBody>
                    <a:bodyPr/>
                    <a:lstStyle/>
                    <a:p>
                      <a:r>
                        <a:rPr lang="es-CL" sz="1100" dirty="0" smtClean="0"/>
                        <a:t>Equipo de Investigadores</a:t>
                      </a:r>
                      <a:endParaRPr lang="es-CL" sz="1100" dirty="0"/>
                    </a:p>
                  </a:txBody>
                  <a:tcPr anchor="ctr"/>
                </a:tc>
                <a:tc>
                  <a:txBody>
                    <a:bodyPr/>
                    <a:lstStyle/>
                    <a:p>
                      <a:pPr algn="ctr"/>
                      <a:r>
                        <a:rPr lang="es-CL" sz="1200" dirty="0" smtClean="0"/>
                        <a:t>No permite</a:t>
                      </a:r>
                      <a:endParaRPr lang="es-CL" sz="1200" dirty="0"/>
                    </a:p>
                  </a:txBody>
                  <a:tcPr anchor="ctr"/>
                </a:tc>
                <a:extLst>
                  <a:ext uri="{0D108BD9-81ED-4DB2-BD59-A6C34878D82A}">
                    <a16:rowId xmlns="" xmlns:a16="http://schemas.microsoft.com/office/drawing/2014/main" val="1974646987"/>
                  </a:ext>
                </a:extLst>
              </a:tr>
              <a:tr h="455227">
                <a:tc>
                  <a:txBody>
                    <a:bodyPr/>
                    <a:lstStyle/>
                    <a:p>
                      <a:r>
                        <a:rPr lang="es-CL" sz="1100" dirty="0" smtClean="0"/>
                        <a:t>Duración de los proyectos</a:t>
                      </a:r>
                      <a:endParaRPr lang="es-CL" sz="1100" dirty="0"/>
                    </a:p>
                  </a:txBody>
                  <a:tcPr anchor="ctr"/>
                </a:tc>
                <a:tc>
                  <a:txBody>
                    <a:bodyPr/>
                    <a:lstStyle/>
                    <a:p>
                      <a:pPr algn="ctr"/>
                      <a:r>
                        <a:rPr lang="es-CL" sz="1200" dirty="0" smtClean="0"/>
                        <a:t>2 a 3</a:t>
                      </a:r>
                      <a:endParaRPr lang="es-CL" sz="1200" dirty="0"/>
                    </a:p>
                  </a:txBody>
                  <a:tcPr anchor="ctr"/>
                </a:tc>
                <a:extLst>
                  <a:ext uri="{0D108BD9-81ED-4DB2-BD59-A6C34878D82A}">
                    <a16:rowId xmlns="" xmlns:a16="http://schemas.microsoft.com/office/drawing/2014/main" val="3155784744"/>
                  </a:ext>
                </a:extLst>
              </a:tr>
              <a:tr h="455227">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CL" sz="1100" dirty="0" smtClean="0"/>
                        <a:t>Dedicación tiempo semanal al </a:t>
                      </a:r>
                      <a:r>
                        <a:rPr lang="es-CL" sz="1100" dirty="0" err="1" smtClean="0"/>
                        <a:t>proy</a:t>
                      </a:r>
                      <a:r>
                        <a:rPr lang="es-CL" sz="1100" dirty="0" smtClean="0"/>
                        <a:t>.</a:t>
                      </a:r>
                    </a:p>
                  </a:txBody>
                  <a:tcPr anchor="ctr"/>
                </a:tc>
                <a:tc>
                  <a:txBody>
                    <a:bodyPr/>
                    <a:lstStyle/>
                    <a:p>
                      <a:pPr algn="ctr"/>
                      <a:r>
                        <a:rPr lang="es-CL" sz="1200" dirty="0" smtClean="0"/>
                        <a:t>IR: mínimo 12 (no puede exceder</a:t>
                      </a:r>
                      <a:r>
                        <a:rPr lang="es-CL" sz="1200" baseline="0" dirty="0" smtClean="0"/>
                        <a:t> las 44 horas semanales en la suma comprometidas en proyectos aprobados)</a:t>
                      </a:r>
                      <a:endParaRPr lang="es-CL" sz="1200" dirty="0" smtClean="0"/>
                    </a:p>
                  </a:txBody>
                  <a:tcPr anchor="ctr"/>
                </a:tc>
                <a:extLst>
                  <a:ext uri="{0D108BD9-81ED-4DB2-BD59-A6C34878D82A}">
                    <a16:rowId xmlns="" xmlns:a16="http://schemas.microsoft.com/office/drawing/2014/main" val="2952672750"/>
                  </a:ext>
                </a:extLst>
              </a:tr>
            </a:tbl>
          </a:graphicData>
        </a:graphic>
      </p:graphicFrame>
      <p:sp>
        <p:nvSpPr>
          <p:cNvPr id="3" name="Marcador de contenido 1"/>
          <p:cNvSpPr txBox="1">
            <a:spLocks/>
          </p:cNvSpPr>
          <p:nvPr/>
        </p:nvSpPr>
        <p:spPr>
          <a:xfrm>
            <a:off x="698270" y="265066"/>
            <a:ext cx="7888776" cy="408265"/>
          </a:xfrm>
          <a:prstGeom prst="rect">
            <a:avLst/>
          </a:prstGeom>
        </p:spPr>
        <p:txBody>
          <a:bodyPr/>
          <a:lst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a:buFont typeface="Arial"/>
              <a:buNone/>
            </a:pPr>
            <a:r>
              <a:rPr lang="es-CL" sz="21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Concurso de Iniciación </a:t>
            </a:r>
            <a:endParaRPr lang="es-CL" sz="21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68201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305169773"/>
              </p:ext>
            </p:extLst>
          </p:nvPr>
        </p:nvGraphicFramePr>
        <p:xfrm>
          <a:off x="698270" y="1132654"/>
          <a:ext cx="8085807" cy="2500348"/>
        </p:xfrm>
        <a:graphic>
          <a:graphicData uri="http://schemas.openxmlformats.org/drawingml/2006/table">
            <a:tbl>
              <a:tblPr firstRow="1" bandRow="1">
                <a:tableStyleId>{5C22544A-7EE6-4342-B048-85BDC9FD1C3A}</a:tableStyleId>
              </a:tblPr>
              <a:tblGrid>
                <a:gridCol w="2932747">
                  <a:extLst>
                    <a:ext uri="{9D8B030D-6E8A-4147-A177-3AD203B41FA5}">
                      <a16:colId xmlns="" xmlns:a16="http://schemas.microsoft.com/office/drawing/2014/main" val="211225730"/>
                    </a:ext>
                  </a:extLst>
                </a:gridCol>
                <a:gridCol w="5153060">
                  <a:extLst>
                    <a:ext uri="{9D8B030D-6E8A-4147-A177-3AD203B41FA5}">
                      <a16:colId xmlns="" xmlns:a16="http://schemas.microsoft.com/office/drawing/2014/main" val="3334309731"/>
                    </a:ext>
                  </a:extLst>
                </a:gridCol>
              </a:tblGrid>
              <a:tr h="310523">
                <a:tc>
                  <a:txBody>
                    <a:bodyPr/>
                    <a:lstStyle/>
                    <a:p>
                      <a:endParaRPr lang="es-CL" sz="1200" dirty="0"/>
                    </a:p>
                  </a:txBody>
                  <a:tcPr anchor="ctr">
                    <a:solidFill>
                      <a:schemeClr val="bg1"/>
                    </a:solidFill>
                  </a:tcPr>
                </a:tc>
                <a:tc>
                  <a:txBody>
                    <a:bodyPr/>
                    <a:lstStyle/>
                    <a:p>
                      <a:pPr algn="ctr"/>
                      <a:r>
                        <a:rPr lang="es-CL" sz="1200" dirty="0" smtClean="0"/>
                        <a:t>Iniciación</a:t>
                      </a:r>
                      <a:endParaRPr lang="es-CL" sz="1200" dirty="0"/>
                    </a:p>
                  </a:txBody>
                  <a:tcPr anchor="ctr"/>
                </a:tc>
                <a:extLst>
                  <a:ext uri="{0D108BD9-81ED-4DB2-BD59-A6C34878D82A}">
                    <a16:rowId xmlns="" xmlns:a16="http://schemas.microsoft.com/office/drawing/2014/main" val="2214612740"/>
                  </a:ext>
                </a:extLst>
              </a:tr>
              <a:tr h="455227">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CL" sz="1200" dirty="0" smtClean="0"/>
                        <a:t>Monto máx. a solicitar por cada año</a:t>
                      </a:r>
                    </a:p>
                  </a:txBody>
                  <a:tcPr anchor="ctr"/>
                </a:tc>
                <a:tc>
                  <a:txBody>
                    <a:bodyPr/>
                    <a:lstStyle/>
                    <a:p>
                      <a:pPr algn="ctr"/>
                      <a:r>
                        <a:rPr lang="es-CL" sz="1200" dirty="0" smtClean="0"/>
                        <a:t>$30.000.000</a:t>
                      </a:r>
                      <a:endParaRPr lang="es-CL" sz="1200" dirty="0"/>
                    </a:p>
                  </a:txBody>
                  <a:tcPr anchor="ctr"/>
                </a:tc>
                <a:extLst>
                  <a:ext uri="{0D108BD9-81ED-4DB2-BD59-A6C34878D82A}">
                    <a16:rowId xmlns="" xmlns:a16="http://schemas.microsoft.com/office/drawing/2014/main" val="675761220"/>
                  </a:ext>
                </a:extLst>
              </a:tr>
              <a:tr h="637318">
                <a:tc>
                  <a:txBody>
                    <a:bodyPr/>
                    <a:lstStyle/>
                    <a:p>
                      <a:r>
                        <a:rPr lang="es-CL" sz="1200" dirty="0" smtClean="0"/>
                        <a:t>Ítems financiables para</a:t>
                      </a:r>
                      <a:r>
                        <a:rPr lang="es-CL" sz="1200" baseline="0" dirty="0" smtClean="0"/>
                        <a:t> cada año </a:t>
                      </a:r>
                      <a:endParaRPr lang="es-CL" sz="1200" dirty="0"/>
                    </a:p>
                  </a:txBody>
                  <a:tcPr anchor="ctr"/>
                </a:tc>
                <a:tc>
                  <a:txBody>
                    <a:bodyPr/>
                    <a:lstStyle/>
                    <a:p>
                      <a:pPr algn="ctr"/>
                      <a:r>
                        <a:rPr lang="es-CL" sz="1200" dirty="0" smtClean="0"/>
                        <a:t>Honorarios IR, </a:t>
                      </a:r>
                      <a:r>
                        <a:rPr lang="es-CL" sz="1200" dirty="0" err="1" smtClean="0"/>
                        <a:t>Tesistas</a:t>
                      </a:r>
                      <a:r>
                        <a:rPr lang="es-CL" sz="1200" dirty="0" smtClean="0"/>
                        <a:t>, viajes, viajes </a:t>
                      </a:r>
                      <a:r>
                        <a:rPr lang="es-CL" sz="1200" dirty="0" err="1" smtClean="0"/>
                        <a:t>coop</a:t>
                      </a:r>
                      <a:r>
                        <a:rPr lang="es-CL" sz="1200" dirty="0" smtClean="0"/>
                        <a:t>. Internacional, gastos de operación y bienes de capital</a:t>
                      </a:r>
                    </a:p>
                  </a:txBody>
                  <a:tcPr anchor="ctr"/>
                </a:tc>
                <a:extLst>
                  <a:ext uri="{0D108BD9-81ED-4DB2-BD59-A6C34878D82A}">
                    <a16:rowId xmlns="" xmlns:a16="http://schemas.microsoft.com/office/drawing/2014/main" val="2026880159"/>
                  </a:ext>
                </a:extLst>
              </a:tr>
              <a:tr h="455227">
                <a:tc>
                  <a:txBody>
                    <a:bodyPr/>
                    <a:lstStyle/>
                    <a:p>
                      <a:r>
                        <a:rPr lang="es-CL" sz="1200" dirty="0" smtClean="0"/>
                        <a:t>Restricciones</a:t>
                      </a:r>
                      <a:r>
                        <a:rPr lang="es-CL" sz="1200" baseline="0" dirty="0" smtClean="0"/>
                        <a:t>  de financiamiento para cada año </a:t>
                      </a:r>
                      <a:endParaRPr lang="es-CL" sz="1200" dirty="0"/>
                    </a:p>
                  </a:txBody>
                  <a:tcPr anchor="ctr"/>
                </a:tc>
                <a:tc>
                  <a:txBody>
                    <a:bodyPr/>
                    <a:lstStyle/>
                    <a:p>
                      <a:pPr algn="ctr"/>
                      <a:r>
                        <a:rPr lang="es-CL" sz="1200" dirty="0" smtClean="0"/>
                        <a:t>Fondos</a:t>
                      </a:r>
                      <a:r>
                        <a:rPr lang="es-CL" sz="1200" baseline="0" dirty="0" smtClean="0"/>
                        <a:t> máx. para </a:t>
                      </a:r>
                      <a:r>
                        <a:rPr lang="es-CL" sz="1200" baseline="0" dirty="0" err="1" smtClean="0"/>
                        <a:t>T</a:t>
                      </a:r>
                      <a:r>
                        <a:rPr lang="es-CL" sz="1200" dirty="0" err="1" smtClean="0"/>
                        <a:t>esistas</a:t>
                      </a:r>
                      <a:r>
                        <a:rPr lang="es-CL" sz="1200" dirty="0" smtClean="0"/>
                        <a:t>  m$7.500.000 (inamovible), 1 viaje máx. al</a:t>
                      </a:r>
                      <a:r>
                        <a:rPr lang="es-CL" sz="1200" baseline="0" dirty="0" smtClean="0"/>
                        <a:t> extranjero</a:t>
                      </a:r>
                      <a:r>
                        <a:rPr lang="es-CL" sz="1200" dirty="0" smtClean="0"/>
                        <a:t>,</a:t>
                      </a:r>
                      <a:r>
                        <a:rPr lang="es-CL" sz="1200" baseline="0" dirty="0" smtClean="0"/>
                        <a:t> </a:t>
                      </a:r>
                      <a:r>
                        <a:rPr lang="es-CL" sz="1200" dirty="0" smtClean="0"/>
                        <a:t>m$3.000.000 para cooperación </a:t>
                      </a:r>
                      <a:r>
                        <a:rPr lang="es-CL" sz="1200" dirty="0" err="1" smtClean="0"/>
                        <a:t>int</a:t>
                      </a:r>
                      <a:r>
                        <a:rPr lang="es-CL" sz="1200" dirty="0" smtClean="0"/>
                        <a:t>. y sólo se puede pedir para 1 o 2 años del proyecto, no se financiarán</a:t>
                      </a:r>
                      <a:r>
                        <a:rPr lang="es-CL" sz="1200" baseline="0" dirty="0" smtClean="0"/>
                        <a:t> </a:t>
                      </a:r>
                      <a:r>
                        <a:rPr lang="es-CL" sz="1200" dirty="0" smtClean="0"/>
                        <a:t>equipos en el último año</a:t>
                      </a:r>
                      <a:endParaRPr lang="es-CL" sz="1200" dirty="0"/>
                    </a:p>
                  </a:txBody>
                  <a:tcPr anchor="ctr"/>
                </a:tc>
                <a:extLst>
                  <a:ext uri="{0D108BD9-81ED-4DB2-BD59-A6C34878D82A}">
                    <a16:rowId xmlns="" xmlns:a16="http://schemas.microsoft.com/office/drawing/2014/main" val="1974646987"/>
                  </a:ext>
                </a:extLst>
              </a:tr>
              <a:tr h="455227">
                <a:tc>
                  <a:txBody>
                    <a:bodyPr/>
                    <a:lstStyle/>
                    <a:p>
                      <a:r>
                        <a:rPr lang="es-CL" sz="1200" dirty="0" smtClean="0"/>
                        <a:t>Fondos para las IP</a:t>
                      </a:r>
                      <a:endParaRPr lang="es-CL" sz="1200" dirty="0"/>
                    </a:p>
                  </a:txBody>
                  <a:tcPr anchor="ctr"/>
                </a:tc>
                <a:tc>
                  <a:txBody>
                    <a:bodyPr/>
                    <a:lstStyle/>
                    <a:p>
                      <a:pPr algn="ctr"/>
                      <a:r>
                        <a:rPr lang="es-CL" sz="1200" dirty="0" smtClean="0"/>
                        <a:t>17 % Gastos de Administración, 3% Fondo de Infraestructura (% calculado sobre el costo del proyecto con </a:t>
                      </a:r>
                      <a:r>
                        <a:rPr lang="es-CL" sz="1200" dirty="0" err="1" smtClean="0"/>
                        <a:t>exc</a:t>
                      </a:r>
                      <a:r>
                        <a:rPr lang="es-CL" sz="1200" dirty="0" smtClean="0"/>
                        <a:t>. Honorarios IR)</a:t>
                      </a:r>
                      <a:endParaRPr lang="es-CL" sz="1200" dirty="0"/>
                    </a:p>
                  </a:txBody>
                  <a:tcPr anchor="ctr"/>
                </a:tc>
                <a:extLst>
                  <a:ext uri="{0D108BD9-81ED-4DB2-BD59-A6C34878D82A}">
                    <a16:rowId xmlns="" xmlns:a16="http://schemas.microsoft.com/office/drawing/2014/main" val="3155784744"/>
                  </a:ext>
                </a:extLst>
              </a:tr>
            </a:tbl>
          </a:graphicData>
        </a:graphic>
      </p:graphicFrame>
      <p:sp>
        <p:nvSpPr>
          <p:cNvPr id="3" name="Marcador de contenido 1"/>
          <p:cNvSpPr txBox="1">
            <a:spLocks/>
          </p:cNvSpPr>
          <p:nvPr/>
        </p:nvSpPr>
        <p:spPr>
          <a:xfrm>
            <a:off x="698270" y="265066"/>
            <a:ext cx="7888776" cy="408265"/>
          </a:xfrm>
          <a:prstGeom prst="rect">
            <a:avLst/>
          </a:prstGeom>
        </p:spPr>
        <p:txBody>
          <a:bodyPr/>
          <a:lst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a:buFont typeface="Arial"/>
              <a:buNone/>
            </a:pPr>
            <a:r>
              <a:rPr lang="es-CL" sz="21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Descripción del Concurso</a:t>
            </a:r>
            <a:endParaRPr lang="es-CL" sz="21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683759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16243" y="1122017"/>
            <a:ext cx="7995293" cy="2492990"/>
          </a:xfrm>
          <a:prstGeom prst="rect">
            <a:avLst/>
          </a:prstGeom>
        </p:spPr>
        <p:txBody>
          <a:bodyPr wrap="square">
            <a:spAutoFit/>
          </a:bodyPr>
          <a:lstStyle/>
          <a:p>
            <a:r>
              <a:rPr lang="es-ES" sz="1600" b="1" dirty="0" smtClean="0"/>
              <a:t>Beneficios por maternidad </a:t>
            </a:r>
          </a:p>
          <a:p>
            <a:endParaRPr lang="es-ES" sz="1200" b="1" dirty="0" smtClean="0"/>
          </a:p>
          <a:p>
            <a:r>
              <a:rPr lang="es-ES" sz="1400" u="sng" dirty="0" smtClean="0"/>
              <a:t>Beneficio grado:</a:t>
            </a:r>
          </a:p>
          <a:p>
            <a:r>
              <a:rPr lang="es-ES" sz="1400" dirty="0" smtClean="0"/>
              <a:t>Mujeres con hijos(as)</a:t>
            </a:r>
            <a:r>
              <a:rPr lang="es-ES" sz="1400" dirty="0"/>
              <a:t> </a:t>
            </a:r>
            <a:r>
              <a:rPr lang="es-ES" sz="1400" b="1" dirty="0"/>
              <a:t>a partir del año 2010</a:t>
            </a:r>
            <a:r>
              <a:rPr lang="es-ES" sz="1400" dirty="0" smtClean="0"/>
              <a:t>. 1 año hacia atrás en la obtención del grado por cada hijo(a).</a:t>
            </a:r>
            <a:endParaRPr lang="es-ES" sz="1400" dirty="0"/>
          </a:p>
          <a:p>
            <a:endParaRPr lang="es-ES" sz="1400" dirty="0" smtClean="0"/>
          </a:p>
          <a:p>
            <a:r>
              <a:rPr lang="es-ES" sz="1400" u="sng" dirty="0" smtClean="0"/>
              <a:t>Beneficio publicaciones:</a:t>
            </a:r>
          </a:p>
          <a:p>
            <a:r>
              <a:rPr lang="es-ES" sz="1400" dirty="0"/>
              <a:t>Mujeres con hijos(as)  </a:t>
            </a:r>
            <a:r>
              <a:rPr lang="es-ES" sz="1400" b="1" dirty="0"/>
              <a:t>a partir del año 2012</a:t>
            </a:r>
            <a:r>
              <a:rPr lang="es-ES" sz="1400" dirty="0" smtClean="0"/>
              <a:t>. Pueden incorporar en su CV productividad a partir del año 2011 si tuvieron 1 hijo(a), y se adiciona 1 año más hacia atrás a partir del segundo hijo(a).</a:t>
            </a:r>
          </a:p>
          <a:p>
            <a:endParaRPr lang="es-ES" sz="1400" dirty="0" smtClean="0"/>
          </a:p>
          <a:p>
            <a:pPr marL="285750" indent="-285750">
              <a:buFont typeface="Arial" panose="020B0604020202020204" pitchFamily="34" charset="0"/>
              <a:buChar char="•"/>
            </a:pPr>
            <a:r>
              <a:rPr lang="es-ES" sz="1400" dirty="0" smtClean="0"/>
              <a:t>A esto beneficios pueden optar aquellos investigadores a quienes se les haya otorgado judicialmente la tuición o cuidado personal de un menor.</a:t>
            </a:r>
          </a:p>
        </p:txBody>
      </p:sp>
      <p:sp>
        <p:nvSpPr>
          <p:cNvPr id="5" name="Marcador de contenido 1">
            <a:extLst>
              <a:ext uri="{FF2B5EF4-FFF2-40B4-BE49-F238E27FC236}">
                <a16:creationId xmlns="" xmlns:a16="http://schemas.microsoft.com/office/drawing/2014/main" id="{58F8BEBD-0981-3E42-AC54-B8CF6E8C36D6}"/>
              </a:ext>
            </a:extLst>
          </p:cNvPr>
          <p:cNvSpPr>
            <a:spLocks noGrp="1"/>
          </p:cNvSpPr>
          <p:nvPr>
            <p:ph sz="quarter" idx="4294967295"/>
          </p:nvPr>
        </p:nvSpPr>
        <p:spPr>
          <a:xfrm>
            <a:off x="1113566" y="284884"/>
            <a:ext cx="6363762" cy="771525"/>
          </a:xfrm>
          <a:prstGeom prst="rect">
            <a:avLst/>
          </a:prstGeom>
        </p:spPr>
        <p:txBody>
          <a:bodyPr/>
          <a:lstStyle/>
          <a:p>
            <a:pPr marL="0" indent="0" algn="ctr">
              <a:buNone/>
            </a:pPr>
            <a:r>
              <a:rPr lang="es-CL" b="1" dirty="0">
                <a:solidFill>
                  <a:srgbClr val="0070C0"/>
                </a:solidFill>
                <a:latin typeface="+mj-lt"/>
                <a:ea typeface="Verdana" panose="020B0604030504040204" pitchFamily="34" charset="0"/>
                <a:cs typeface="Verdana" panose="020B0604030504040204" pitchFamily="34" charset="0"/>
              </a:rPr>
              <a:t>Concurso FONDECYT </a:t>
            </a:r>
            <a:r>
              <a:rPr lang="es-ES" b="1" dirty="0">
                <a:solidFill>
                  <a:srgbClr val="0070C0"/>
                </a:solidFill>
                <a:latin typeface="+mj-lt"/>
                <a:ea typeface="Verdana" panose="020B0604030504040204" pitchFamily="34" charset="0"/>
                <a:cs typeface="Verdana" panose="020B0604030504040204" pitchFamily="34" charset="0"/>
              </a:rPr>
              <a:t>de </a:t>
            </a:r>
            <a:r>
              <a:rPr lang="es-ES" b="1" dirty="0" smtClean="0">
                <a:solidFill>
                  <a:srgbClr val="0070C0"/>
                </a:solidFill>
                <a:latin typeface="+mj-lt"/>
                <a:ea typeface="Verdana" panose="020B0604030504040204" pitchFamily="34" charset="0"/>
                <a:cs typeface="Verdana" panose="020B0604030504040204" pitchFamily="34" charset="0"/>
              </a:rPr>
              <a:t>Iniciación</a:t>
            </a:r>
            <a:endParaRPr lang="es-CL" b="1" dirty="0">
              <a:solidFill>
                <a:srgbClr val="0070C0"/>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99872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830957121"/>
              </p:ext>
            </p:extLst>
          </p:nvPr>
        </p:nvGraphicFramePr>
        <p:xfrm>
          <a:off x="623455" y="913822"/>
          <a:ext cx="7448203" cy="3816119"/>
        </p:xfrm>
        <a:graphic>
          <a:graphicData uri="http://schemas.openxmlformats.org/drawingml/2006/table">
            <a:tbl>
              <a:tblPr firstRow="1" bandRow="1">
                <a:tableStyleId>{5C22544A-7EE6-4342-B048-85BDC9FD1C3A}</a:tableStyleId>
              </a:tblPr>
              <a:tblGrid>
                <a:gridCol w="2972989">
                  <a:extLst>
                    <a:ext uri="{9D8B030D-6E8A-4147-A177-3AD203B41FA5}">
                      <a16:colId xmlns="" xmlns:a16="http://schemas.microsoft.com/office/drawing/2014/main" val="1562961141"/>
                    </a:ext>
                  </a:extLst>
                </a:gridCol>
                <a:gridCol w="2343786">
                  <a:extLst>
                    <a:ext uri="{9D8B030D-6E8A-4147-A177-3AD203B41FA5}">
                      <a16:colId xmlns="" xmlns:a16="http://schemas.microsoft.com/office/drawing/2014/main" val="3340761388"/>
                    </a:ext>
                  </a:extLst>
                </a:gridCol>
                <a:gridCol w="839975">
                  <a:extLst>
                    <a:ext uri="{9D8B030D-6E8A-4147-A177-3AD203B41FA5}">
                      <a16:colId xmlns="" xmlns:a16="http://schemas.microsoft.com/office/drawing/2014/main" val="3315644542"/>
                    </a:ext>
                  </a:extLst>
                </a:gridCol>
                <a:gridCol w="1291453">
                  <a:extLst>
                    <a:ext uri="{9D8B030D-6E8A-4147-A177-3AD203B41FA5}">
                      <a16:colId xmlns="" xmlns:a16="http://schemas.microsoft.com/office/drawing/2014/main" val="2559336411"/>
                    </a:ext>
                  </a:extLst>
                </a:gridCol>
              </a:tblGrid>
              <a:tr h="381090">
                <a:tc>
                  <a:txBody>
                    <a:bodyPr/>
                    <a:lstStyle/>
                    <a:p>
                      <a:endParaRPr lang="es-CL" dirty="0"/>
                    </a:p>
                  </a:txBody>
                  <a:tcPr anchor="ctr">
                    <a:solidFill>
                      <a:schemeClr val="bg1"/>
                    </a:solidFill>
                  </a:tcPr>
                </a:tc>
                <a:tc gridSpan="3">
                  <a:txBody>
                    <a:bodyPr/>
                    <a:lstStyle/>
                    <a:p>
                      <a:pPr algn="ctr"/>
                      <a:r>
                        <a:rPr lang="es-CL" sz="1600" dirty="0" smtClean="0"/>
                        <a:t>Concursos</a:t>
                      </a:r>
                      <a:endParaRPr lang="es-CL" sz="1600" dirty="0"/>
                    </a:p>
                  </a:txBody>
                  <a:tcPr anchor="ctr"/>
                </a:tc>
                <a:tc hMerge="1">
                  <a:txBody>
                    <a:bodyPr/>
                    <a:lstStyle/>
                    <a:p>
                      <a:endParaRPr lang="es-CL" dirty="0"/>
                    </a:p>
                  </a:txBody>
                  <a:tcPr/>
                </a:tc>
                <a:tc hMerge="1">
                  <a:txBody>
                    <a:bodyPr/>
                    <a:lstStyle/>
                    <a:p>
                      <a:endParaRPr lang="es-CL" dirty="0"/>
                    </a:p>
                  </a:txBody>
                  <a:tcPr/>
                </a:tc>
                <a:extLst>
                  <a:ext uri="{0D108BD9-81ED-4DB2-BD59-A6C34878D82A}">
                    <a16:rowId xmlns="" xmlns:a16="http://schemas.microsoft.com/office/drawing/2014/main" val="3281588441"/>
                  </a:ext>
                </a:extLst>
              </a:tr>
              <a:tr h="381090">
                <a:tc>
                  <a:txBody>
                    <a:bodyPr/>
                    <a:lstStyle/>
                    <a:p>
                      <a:endParaRPr lang="es-CL" sz="1200" dirty="0"/>
                    </a:p>
                  </a:txBody>
                  <a:tcPr anchor="ctr">
                    <a:solidFill>
                      <a:schemeClr val="bg1"/>
                    </a:solidFill>
                  </a:tcPr>
                </a:tc>
                <a:tc>
                  <a:txBody>
                    <a:bodyPr/>
                    <a:lstStyle/>
                    <a:p>
                      <a:pPr algn="ctr"/>
                      <a:r>
                        <a:rPr lang="es-CL" sz="1200" dirty="0" smtClean="0"/>
                        <a:t>Iniciación</a:t>
                      </a:r>
                      <a:endParaRPr lang="es-CL" sz="1200" dirty="0"/>
                    </a:p>
                  </a:txBody>
                  <a:tcPr anchor="ctr"/>
                </a:tc>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s-CL" sz="1200" dirty="0" smtClean="0"/>
                        <a:t>Regular</a:t>
                      </a:r>
                    </a:p>
                  </a:txBody>
                  <a:tcPr anchor="ctr"/>
                </a:tc>
                <a:tc>
                  <a:txBody>
                    <a:bodyPr/>
                    <a:lstStyle/>
                    <a:p>
                      <a:pPr algn="ctr"/>
                      <a:r>
                        <a:rPr lang="es-CL" sz="1100" dirty="0" smtClean="0"/>
                        <a:t>Postdoctorado</a:t>
                      </a:r>
                      <a:endParaRPr lang="es-CL" sz="1100" dirty="0"/>
                    </a:p>
                  </a:txBody>
                  <a:tcPr anchor="ctr"/>
                </a:tc>
                <a:extLst>
                  <a:ext uri="{0D108BD9-81ED-4DB2-BD59-A6C34878D82A}">
                    <a16:rowId xmlns="" xmlns:a16="http://schemas.microsoft.com/office/drawing/2014/main" val="14362097"/>
                  </a:ext>
                </a:extLst>
              </a:tr>
              <a:tr h="381090">
                <a:tc>
                  <a:txBody>
                    <a:bodyPr/>
                    <a:lstStyle/>
                    <a:p>
                      <a:r>
                        <a:rPr lang="es-CL" sz="1200" b="0" dirty="0" smtClean="0"/>
                        <a:t>Apertura</a:t>
                      </a:r>
                      <a:endParaRPr lang="es-CL" sz="1200" b="0" dirty="0"/>
                    </a:p>
                  </a:txBody>
                  <a:tcPr anchor="ctr"/>
                </a:tc>
                <a:tc>
                  <a:txBody>
                    <a:bodyPr/>
                    <a:lstStyle/>
                    <a:p>
                      <a:pPr algn="ctr"/>
                      <a:r>
                        <a:rPr lang="es-CL" sz="1200" dirty="0" smtClean="0"/>
                        <a:t>18 de abril de 2018</a:t>
                      </a:r>
                      <a:endParaRPr lang="es-CL" sz="1200" dirty="0"/>
                    </a:p>
                  </a:txBody>
                  <a:tcPr anchor="ctr"/>
                </a:tc>
                <a:tc rowSpan="3" gridSpan="2">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s-CL" sz="1200" dirty="0" smtClean="0"/>
                        <a:t>Próximamente</a:t>
                      </a:r>
                    </a:p>
                    <a:p>
                      <a:pPr algn="ctr"/>
                      <a:endParaRPr lang="es-CL" sz="1200" dirty="0"/>
                    </a:p>
                  </a:txBody>
                  <a:tcPr anchor="ctr"/>
                </a:tc>
                <a:tc rowSpan="3" hMerge="1">
                  <a:txBody>
                    <a:bodyPr/>
                    <a:lstStyle/>
                    <a:p>
                      <a:endParaRPr lang="es-CL" sz="1100" dirty="0"/>
                    </a:p>
                  </a:txBody>
                  <a:tcPr/>
                </a:tc>
                <a:extLst>
                  <a:ext uri="{0D108BD9-81ED-4DB2-BD59-A6C34878D82A}">
                    <a16:rowId xmlns="" xmlns:a16="http://schemas.microsoft.com/office/drawing/2014/main" val="3851375194"/>
                  </a:ext>
                </a:extLst>
              </a:tr>
              <a:tr h="704755">
                <a:tc>
                  <a:txBody>
                    <a:bodyPr/>
                    <a:lstStyle/>
                    <a:p>
                      <a:r>
                        <a:rPr lang="es-CL" sz="1200" b="1" dirty="0" smtClean="0"/>
                        <a:t>Plazo máximo </a:t>
                      </a:r>
                      <a:r>
                        <a:rPr lang="es-CL" sz="1200" dirty="0" smtClean="0"/>
                        <a:t>envío de postulantes</a:t>
                      </a:r>
                      <a:r>
                        <a:rPr lang="es-CL" sz="1200" baseline="0" dirty="0" smtClean="0"/>
                        <a:t> a IP </a:t>
                      </a:r>
                    </a:p>
                    <a:p>
                      <a:r>
                        <a:rPr lang="es-CL" sz="1200" baseline="0" dirty="0" smtClean="0"/>
                        <a:t>(CIERRE POSTULANTE)</a:t>
                      </a:r>
                      <a:endParaRPr lang="es-CL" sz="1200" dirty="0"/>
                    </a:p>
                  </a:txBody>
                  <a:tcPr anchor="ctr"/>
                </a:tc>
                <a:tc>
                  <a:txBody>
                    <a:bodyPr/>
                    <a:lstStyle/>
                    <a:p>
                      <a:pPr algn="ctr"/>
                      <a:r>
                        <a:rPr lang="es-CL" sz="1200" dirty="0" smtClean="0"/>
                        <a:t>24 de mayo de 2018, </a:t>
                      </a:r>
                    </a:p>
                    <a:p>
                      <a:pPr algn="ctr"/>
                      <a:r>
                        <a:rPr lang="es-CL" sz="1200" dirty="0" smtClean="0"/>
                        <a:t>16:00 horas </a:t>
                      </a:r>
                    </a:p>
                    <a:p>
                      <a:pPr algn="ctr"/>
                      <a:r>
                        <a:rPr lang="es-CL" sz="1200" dirty="0" smtClean="0"/>
                        <a:t>(hora chilena continental)</a:t>
                      </a:r>
                    </a:p>
                  </a:txBody>
                  <a:tcPr anchor="ctr"/>
                </a:tc>
                <a:tc gridSpan="2" vMerge="1">
                  <a:txBody>
                    <a:bodyPr/>
                    <a:lstStyle/>
                    <a:p>
                      <a:endParaRPr lang="es-CL" dirty="0"/>
                    </a:p>
                  </a:txBody>
                  <a:tcPr/>
                </a:tc>
                <a:tc hMerge="1" vMerge="1">
                  <a:txBody>
                    <a:bodyPr/>
                    <a:lstStyle/>
                    <a:p>
                      <a:endParaRPr lang="es-CL" sz="1100" dirty="0"/>
                    </a:p>
                  </a:txBody>
                  <a:tcPr/>
                </a:tc>
                <a:extLst>
                  <a:ext uri="{0D108BD9-81ED-4DB2-BD59-A6C34878D82A}">
                    <a16:rowId xmlns="" xmlns:a16="http://schemas.microsoft.com/office/drawing/2014/main" val="2934685298"/>
                  </a:ext>
                </a:extLst>
              </a:tr>
              <a:tr h="704755">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CL" sz="1200" b="1" dirty="0" smtClean="0"/>
                        <a:t>Plazo máximo </a:t>
                      </a:r>
                      <a:r>
                        <a:rPr lang="es-CL" sz="1200" dirty="0" smtClean="0"/>
                        <a:t>envío</a:t>
                      </a:r>
                      <a:r>
                        <a:rPr lang="es-CL" sz="1200" baseline="0" dirty="0" smtClean="0"/>
                        <a:t> de IP a FONDECYT </a:t>
                      </a:r>
                    </a:p>
                    <a:p>
                      <a:pPr marL="0" marR="0" lvl="0" indent="0" algn="l" defTabSz="342900" rtl="0" eaLnBrk="1" fontAlgn="auto" latinLnBrk="0" hangingPunct="1">
                        <a:lnSpc>
                          <a:spcPct val="100000"/>
                        </a:lnSpc>
                        <a:spcBef>
                          <a:spcPts val="0"/>
                        </a:spcBef>
                        <a:spcAft>
                          <a:spcPts val="0"/>
                        </a:spcAft>
                        <a:buClrTx/>
                        <a:buSzTx/>
                        <a:buFontTx/>
                        <a:buNone/>
                        <a:tabLst/>
                        <a:defRPr/>
                      </a:pPr>
                      <a:r>
                        <a:rPr lang="es-CL" sz="1200" baseline="0" dirty="0" smtClean="0"/>
                        <a:t>(CIERRE PATROCINIO INSTITUCIONAL)</a:t>
                      </a:r>
                      <a:endParaRPr lang="es-CL" sz="1200" dirty="0"/>
                    </a:p>
                  </a:txBody>
                  <a:tcPr anchor="ctr"/>
                </a:tc>
                <a:tc>
                  <a:txBody>
                    <a:bodyPr/>
                    <a:lstStyle/>
                    <a:p>
                      <a:pPr algn="ctr"/>
                      <a:r>
                        <a:rPr lang="es-CL" sz="1200" dirty="0" smtClean="0"/>
                        <a:t>30 de mayo de 2018, </a:t>
                      </a:r>
                    </a:p>
                    <a:p>
                      <a:pPr algn="ctr"/>
                      <a:r>
                        <a:rPr lang="es-CL" sz="1200" dirty="0" smtClean="0"/>
                        <a:t>16:00 horas </a:t>
                      </a:r>
                    </a:p>
                    <a:p>
                      <a:pPr algn="ctr"/>
                      <a:r>
                        <a:rPr lang="es-CL" sz="1200" dirty="0" smtClean="0"/>
                        <a:t>(hora chilena continental)</a:t>
                      </a:r>
                    </a:p>
                  </a:txBody>
                  <a:tcPr anchor="ctr"/>
                </a:tc>
                <a:tc gridSpan="2" vMerge="1">
                  <a:txBody>
                    <a:bodyPr/>
                    <a:lstStyle/>
                    <a:p>
                      <a:endParaRPr lang="es-CL" dirty="0"/>
                    </a:p>
                  </a:txBody>
                  <a:tcPr/>
                </a:tc>
                <a:tc hMerge="1" vMerge="1">
                  <a:txBody>
                    <a:bodyPr/>
                    <a:lstStyle/>
                    <a:p>
                      <a:endParaRPr lang="es-CL" sz="1100" dirty="0"/>
                    </a:p>
                  </a:txBody>
                  <a:tcPr/>
                </a:tc>
                <a:extLst>
                  <a:ext uri="{0D108BD9-81ED-4DB2-BD59-A6C34878D82A}">
                    <a16:rowId xmlns="" xmlns:a16="http://schemas.microsoft.com/office/drawing/2014/main" val="4136084263"/>
                  </a:ext>
                </a:extLst>
              </a:tr>
              <a:tr h="381090">
                <a:tc>
                  <a:txBody>
                    <a:bodyPr/>
                    <a:lstStyle/>
                    <a:p>
                      <a:r>
                        <a:rPr lang="es-CL" sz="1200" dirty="0" smtClean="0"/>
                        <a:t>Información</a:t>
                      </a:r>
                      <a:r>
                        <a:rPr lang="es-CL" sz="1200" baseline="0" dirty="0" smtClean="0"/>
                        <a:t> Bases concursales y anexos</a:t>
                      </a:r>
                      <a:endParaRPr lang="es-CL" sz="1200" dirty="0"/>
                    </a:p>
                  </a:txBody>
                  <a:tcPr anchor="ctr"/>
                </a:tc>
                <a:tc gridSpan="3">
                  <a:txBody>
                    <a:bodyPr/>
                    <a:lstStyle/>
                    <a:p>
                      <a:pPr algn="ctr"/>
                      <a:r>
                        <a:rPr lang="es-CL" sz="1200" dirty="0" smtClean="0"/>
                        <a:t>www.conicyt.cl/fondecyt</a:t>
                      </a:r>
                    </a:p>
                  </a:txBody>
                  <a:tcPr anchor="ctr"/>
                </a:tc>
                <a:tc hMerge="1">
                  <a:txBody>
                    <a:bodyPr/>
                    <a:lstStyle/>
                    <a:p>
                      <a:endParaRPr lang="es-CL"/>
                    </a:p>
                  </a:txBody>
                  <a:tcPr/>
                </a:tc>
                <a:tc hMerge="1">
                  <a:txBody>
                    <a:bodyPr/>
                    <a:lstStyle/>
                    <a:p>
                      <a:endParaRPr lang="es-CL"/>
                    </a:p>
                  </a:txBody>
                  <a:tcPr/>
                </a:tc>
                <a:extLst>
                  <a:ext uri="{0D108BD9-81ED-4DB2-BD59-A6C34878D82A}">
                    <a16:rowId xmlns="" xmlns:a16="http://schemas.microsoft.com/office/drawing/2014/main" val="406411756"/>
                  </a:ext>
                </a:extLst>
              </a:tr>
              <a:tr h="381090">
                <a:tc>
                  <a:txBody>
                    <a:bodyPr/>
                    <a:lstStyle/>
                    <a:p>
                      <a:r>
                        <a:rPr lang="es-CL" sz="1200" dirty="0" smtClean="0"/>
                        <a:t>Postulación y recepción de proyectos</a:t>
                      </a:r>
                      <a:endParaRPr lang="es-CL" sz="1200" dirty="0"/>
                    </a:p>
                  </a:txBody>
                  <a:tcPr anchor="ctr"/>
                </a:tc>
                <a:tc gridSpan="3">
                  <a:txBody>
                    <a:bodyPr/>
                    <a:lstStyle/>
                    <a:p>
                      <a:pPr algn="ctr"/>
                      <a:r>
                        <a:rPr lang="es-CL" sz="1200" dirty="0" smtClean="0"/>
                        <a:t>En línea: https://auth.conicyt.cl/</a:t>
                      </a:r>
                    </a:p>
                  </a:txBody>
                  <a:tcPr anchor="ctr"/>
                </a:tc>
                <a:tc hMerge="1">
                  <a:txBody>
                    <a:bodyPr/>
                    <a:lstStyle/>
                    <a:p>
                      <a:endParaRPr lang="es-CL" sz="1100" dirty="0"/>
                    </a:p>
                  </a:txBody>
                  <a:tcPr/>
                </a:tc>
                <a:tc hMerge="1">
                  <a:txBody>
                    <a:bodyPr/>
                    <a:lstStyle/>
                    <a:p>
                      <a:endParaRPr lang="es-CL" sz="1100" dirty="0"/>
                    </a:p>
                  </a:txBody>
                  <a:tcPr/>
                </a:tc>
                <a:extLst>
                  <a:ext uri="{0D108BD9-81ED-4DB2-BD59-A6C34878D82A}">
                    <a16:rowId xmlns="" xmlns:a16="http://schemas.microsoft.com/office/drawing/2014/main" val="4042848686"/>
                  </a:ext>
                </a:extLst>
              </a:tr>
              <a:tr h="501159">
                <a:tc>
                  <a:txBody>
                    <a:bodyPr/>
                    <a:lstStyle/>
                    <a:p>
                      <a:r>
                        <a:rPr lang="es-CL" sz="1200" dirty="0" smtClean="0"/>
                        <a:t>Contacto / consultas</a:t>
                      </a:r>
                      <a:endParaRPr lang="es-CL" sz="1200" dirty="0"/>
                    </a:p>
                  </a:txBody>
                  <a:tcPr anchor="ctr"/>
                </a:tc>
                <a:tc gridSpan="3">
                  <a:txBody>
                    <a:bodyPr/>
                    <a:lstStyle/>
                    <a:p>
                      <a:pPr algn="ctr"/>
                      <a:r>
                        <a:rPr lang="es-CL" sz="1200" dirty="0" smtClean="0"/>
                        <a:t>www.conicyt.cl/oirs </a:t>
                      </a:r>
                    </a:p>
                    <a:p>
                      <a:pPr algn="ctr"/>
                      <a:endParaRPr lang="es-CL" sz="1200" dirty="0"/>
                    </a:p>
                  </a:txBody>
                  <a:tcPr anchor="ctr"/>
                </a:tc>
                <a:tc hMerge="1">
                  <a:txBody>
                    <a:bodyPr/>
                    <a:lstStyle/>
                    <a:p>
                      <a:endParaRPr lang="es-CL" sz="1100" dirty="0"/>
                    </a:p>
                  </a:txBody>
                  <a:tcPr/>
                </a:tc>
                <a:tc hMerge="1">
                  <a:txBody>
                    <a:bodyPr/>
                    <a:lstStyle/>
                    <a:p>
                      <a:endParaRPr lang="es-CL" sz="1100" dirty="0"/>
                    </a:p>
                  </a:txBody>
                  <a:tcPr/>
                </a:tc>
                <a:extLst>
                  <a:ext uri="{0D108BD9-81ED-4DB2-BD59-A6C34878D82A}">
                    <a16:rowId xmlns="" xmlns:a16="http://schemas.microsoft.com/office/drawing/2014/main" val="287389247"/>
                  </a:ext>
                </a:extLst>
              </a:tr>
            </a:tbl>
          </a:graphicData>
        </a:graphic>
      </p:graphicFrame>
      <p:sp>
        <p:nvSpPr>
          <p:cNvPr id="3" name="Marcador de contenido 1"/>
          <p:cNvSpPr txBox="1">
            <a:spLocks/>
          </p:cNvSpPr>
          <p:nvPr/>
        </p:nvSpPr>
        <p:spPr>
          <a:xfrm>
            <a:off x="1501108" y="310139"/>
            <a:ext cx="5956300" cy="769938"/>
          </a:xfrm>
          <a:prstGeom prst="rect">
            <a:avLst/>
          </a:prstGeom>
        </p:spPr>
        <p:txBody>
          <a:bodyPr/>
          <a:lst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a:buFont typeface="Arial"/>
              <a:buNone/>
            </a:pPr>
            <a:r>
              <a:rPr lang="es-CL" b="1" dirty="0" smtClean="0">
                <a:solidFill>
                  <a:srgbClr val="0070C0"/>
                </a:solidFill>
                <a:latin typeface="+mj-lt"/>
                <a:ea typeface="Verdana" panose="020B0604030504040204" pitchFamily="34" charset="0"/>
                <a:cs typeface="Verdana" panose="020B0604030504040204" pitchFamily="34" charset="0"/>
              </a:rPr>
              <a:t>Proceso de Postulación</a:t>
            </a:r>
            <a:endParaRPr lang="es-CL" b="1" dirty="0">
              <a:solidFill>
                <a:srgbClr val="0070C0"/>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74094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288473" y="302828"/>
            <a:ext cx="6700058" cy="769938"/>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Sistema de Postulación y Currículum</a:t>
            </a:r>
            <a:endParaRPr lang="es-CL" b="1" dirty="0">
              <a:solidFill>
                <a:srgbClr val="0070C0"/>
              </a:solidFill>
              <a:latin typeface="+mj-lt"/>
              <a:ea typeface="Verdana" panose="020B0604030504040204" pitchFamily="34" charset="0"/>
              <a:cs typeface="Verdana" panose="020B0604030504040204" pitchFamily="34" charset="0"/>
            </a:endParaRPr>
          </a:p>
        </p:txBody>
      </p:sp>
      <p:pic>
        <p:nvPicPr>
          <p:cNvPr id="4" name="Marcador de contenido 3"/>
          <p:cNvPicPr>
            <a:picLocks noGrp="1" noChangeAspect="1"/>
          </p:cNvPicPr>
          <p:nvPr>
            <p:ph sz="quarter" idx="4294967295"/>
          </p:nvPr>
        </p:nvPicPr>
        <p:blipFill>
          <a:blip r:embed="rId2"/>
          <a:stretch>
            <a:fillRect/>
          </a:stretch>
        </p:blipFill>
        <p:spPr>
          <a:xfrm>
            <a:off x="1105594" y="792039"/>
            <a:ext cx="7032566" cy="3882536"/>
          </a:xfrm>
          <a:prstGeom prst="rect">
            <a:avLst/>
          </a:prstGeom>
        </p:spPr>
      </p:pic>
      <p:sp>
        <p:nvSpPr>
          <p:cNvPr id="5" name="Flecha izquierda 4"/>
          <p:cNvSpPr/>
          <p:nvPr/>
        </p:nvSpPr>
        <p:spPr>
          <a:xfrm>
            <a:off x="3211698" y="2308193"/>
            <a:ext cx="452761" cy="257453"/>
          </a:xfrm>
          <a:prstGeom prst="leftArrow">
            <a:avLst/>
          </a:prstGeom>
          <a:gradFill>
            <a:gsLst>
              <a:gs pos="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3" name="CuadroTexto 2"/>
          <p:cNvSpPr txBox="1"/>
          <p:nvPr/>
        </p:nvSpPr>
        <p:spPr>
          <a:xfrm>
            <a:off x="3160368" y="4674575"/>
            <a:ext cx="2661337" cy="307777"/>
          </a:xfrm>
          <a:prstGeom prst="rect">
            <a:avLst/>
          </a:prstGeom>
          <a:noFill/>
        </p:spPr>
        <p:txBody>
          <a:bodyPr wrap="square" rtlCol="0">
            <a:spAutoFit/>
          </a:bodyPr>
          <a:lstStyle/>
          <a:p>
            <a:r>
              <a:rPr lang="es-CL" sz="1400" b="1" dirty="0">
                <a:solidFill>
                  <a:srgbClr val="0070C0"/>
                </a:solidFill>
                <a:latin typeface="Verdana" panose="020B0604030504040204" pitchFamily="34" charset="0"/>
                <a:ea typeface="Verdana" panose="020B0604030504040204" pitchFamily="34" charset="0"/>
                <a:cs typeface="Verdana" panose="020B0604030504040204" pitchFamily="34" charset="0"/>
              </a:rPr>
              <a:t>https://auth.conicyt.cl/</a:t>
            </a:r>
          </a:p>
        </p:txBody>
      </p:sp>
    </p:spTree>
    <p:extLst>
      <p:ext uri="{BB962C8B-B14F-4D97-AF65-F5344CB8AC3E}">
        <p14:creationId xmlns:p14="http://schemas.microsoft.com/office/powerpoint/2010/main" val="41685675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552773" y="224295"/>
            <a:ext cx="7552136" cy="769938"/>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Sistema de Postulación</a:t>
            </a:r>
          </a:p>
          <a:p>
            <a:pPr marL="0" indent="0" algn="ctr">
              <a:buNone/>
            </a:pPr>
            <a:r>
              <a:rPr lang="es-CL" sz="2000" b="1" dirty="0" smtClean="0">
                <a:solidFill>
                  <a:srgbClr val="0070C0"/>
                </a:solidFill>
                <a:latin typeface="+mj-lt"/>
                <a:ea typeface="Verdana" panose="020B0604030504040204" pitchFamily="34" charset="0"/>
                <a:cs typeface="Verdana" panose="020B0604030504040204" pitchFamily="34" charset="0"/>
              </a:rPr>
              <a:t>Módulo Currículum para Fondos de Investigación</a:t>
            </a:r>
            <a:endParaRPr lang="es-CL" sz="2000" b="1" dirty="0">
              <a:solidFill>
                <a:srgbClr val="0070C0"/>
              </a:solidFill>
              <a:latin typeface="+mj-lt"/>
              <a:ea typeface="Verdana" panose="020B0604030504040204" pitchFamily="34" charset="0"/>
              <a:cs typeface="Verdana" panose="020B0604030504040204" pitchFamily="34" charset="0"/>
            </a:endParaRPr>
          </a:p>
          <a:p>
            <a:pPr algn="ctr"/>
            <a:endParaRPr lang="es-CL" dirty="0"/>
          </a:p>
        </p:txBody>
      </p:sp>
      <p:sp>
        <p:nvSpPr>
          <p:cNvPr id="3" name="Marcador de contenido 2"/>
          <p:cNvSpPr>
            <a:spLocks noGrp="1"/>
          </p:cNvSpPr>
          <p:nvPr>
            <p:ph sz="quarter" idx="4294967295"/>
          </p:nvPr>
        </p:nvSpPr>
        <p:spPr>
          <a:xfrm>
            <a:off x="552773" y="1182261"/>
            <a:ext cx="7826456" cy="3206859"/>
          </a:xfrm>
          <a:prstGeom prst="rect">
            <a:avLst/>
          </a:prstGeom>
        </p:spPr>
        <p:txBody>
          <a:bodyPr/>
          <a:lstStyle/>
          <a:p>
            <a:pPr marL="0" indent="0" algn="just">
              <a:buNone/>
            </a:pPr>
            <a:r>
              <a:rPr lang="es-CL" sz="1400" dirty="0">
                <a:solidFill>
                  <a:schemeClr val="tx1"/>
                </a:solidFill>
              </a:rPr>
              <a:t>Seleccionando la opción </a:t>
            </a:r>
            <a:r>
              <a:rPr lang="es-CL" sz="1400" b="1" dirty="0">
                <a:solidFill>
                  <a:schemeClr val="tx1"/>
                </a:solidFill>
              </a:rPr>
              <a:t>CV de postulante</a:t>
            </a:r>
            <a:r>
              <a:rPr lang="es-CL" sz="1400" dirty="0">
                <a:solidFill>
                  <a:schemeClr val="tx1"/>
                </a:solidFill>
              </a:rPr>
              <a:t>, se ingresa </a:t>
            </a:r>
            <a:r>
              <a:rPr lang="es-CL" sz="1400" dirty="0" smtClean="0">
                <a:solidFill>
                  <a:schemeClr val="tx1"/>
                </a:solidFill>
              </a:rPr>
              <a:t>a este módulo, </a:t>
            </a:r>
            <a:r>
              <a:rPr lang="es-CL" sz="1400" dirty="0">
                <a:solidFill>
                  <a:schemeClr val="tx1"/>
                </a:solidFill>
              </a:rPr>
              <a:t>donde </a:t>
            </a:r>
            <a:r>
              <a:rPr lang="es-CL" sz="1400" dirty="0" smtClean="0">
                <a:solidFill>
                  <a:schemeClr val="tx1"/>
                </a:solidFill>
              </a:rPr>
              <a:t>debe </a:t>
            </a:r>
            <a:r>
              <a:rPr lang="es-CL" sz="1400" dirty="0">
                <a:solidFill>
                  <a:schemeClr val="tx1"/>
                </a:solidFill>
              </a:rPr>
              <a:t>completar la siguiente </a:t>
            </a:r>
            <a:r>
              <a:rPr lang="es-CL" sz="1400" dirty="0" smtClean="0">
                <a:solidFill>
                  <a:schemeClr val="tx1"/>
                </a:solidFill>
              </a:rPr>
              <a:t>información:</a:t>
            </a:r>
            <a:endParaRPr lang="es-CL" sz="1400" dirty="0">
              <a:solidFill>
                <a:schemeClr val="tx1"/>
              </a:solidFill>
            </a:endParaRPr>
          </a:p>
          <a:p>
            <a:pPr marL="285750" indent="-285750" algn="just">
              <a:buFont typeface="Arial" panose="020B0604020202020204" pitchFamily="34" charset="0"/>
              <a:buChar char="•"/>
            </a:pPr>
            <a:r>
              <a:rPr lang="es-CL" sz="1400" b="1" dirty="0">
                <a:solidFill>
                  <a:schemeClr val="tx1"/>
                </a:solidFill>
              </a:rPr>
              <a:t>Datos personales</a:t>
            </a:r>
            <a:r>
              <a:rPr lang="es-CL" sz="1400" dirty="0">
                <a:solidFill>
                  <a:schemeClr val="tx1"/>
                </a:solidFill>
              </a:rPr>
              <a:t>: Información básica y Datos de contacto.</a:t>
            </a:r>
          </a:p>
          <a:p>
            <a:pPr marL="285750" indent="-285750" algn="just">
              <a:buFont typeface="Arial" panose="020B0604020202020204" pitchFamily="34" charset="0"/>
              <a:buChar char="•"/>
            </a:pPr>
            <a:r>
              <a:rPr lang="es-CL" sz="1400" b="1" dirty="0">
                <a:solidFill>
                  <a:schemeClr val="tx1"/>
                </a:solidFill>
              </a:rPr>
              <a:t>Estudios</a:t>
            </a:r>
            <a:r>
              <a:rPr lang="es-CL" sz="1400" dirty="0">
                <a:solidFill>
                  <a:schemeClr val="tx1"/>
                </a:solidFill>
              </a:rPr>
              <a:t>: Grados, Títulos y otros.</a:t>
            </a:r>
          </a:p>
          <a:p>
            <a:pPr marL="285750" indent="-285750" algn="just">
              <a:buFont typeface="Arial" panose="020B0604020202020204" pitchFamily="34" charset="0"/>
              <a:buChar char="•"/>
            </a:pPr>
            <a:r>
              <a:rPr lang="es-CL" sz="1400" b="1" dirty="0">
                <a:solidFill>
                  <a:schemeClr val="tx1"/>
                </a:solidFill>
              </a:rPr>
              <a:t>Línea de Investigación</a:t>
            </a:r>
            <a:r>
              <a:rPr lang="es-CL" sz="1400" dirty="0">
                <a:solidFill>
                  <a:schemeClr val="tx1"/>
                </a:solidFill>
              </a:rPr>
              <a:t>: Línea y Disciplina principal de investigación.</a:t>
            </a:r>
          </a:p>
          <a:p>
            <a:pPr marL="285750" indent="-285750" algn="just">
              <a:buFont typeface="Arial" panose="020B0604020202020204" pitchFamily="34" charset="0"/>
              <a:buChar char="•"/>
            </a:pPr>
            <a:r>
              <a:rPr lang="es-CL" sz="1400" b="1" dirty="0">
                <a:solidFill>
                  <a:schemeClr val="tx1"/>
                </a:solidFill>
              </a:rPr>
              <a:t>Experiencia</a:t>
            </a:r>
            <a:r>
              <a:rPr lang="es-CL" sz="1400" dirty="0">
                <a:solidFill>
                  <a:schemeClr val="tx1"/>
                </a:solidFill>
              </a:rPr>
              <a:t>: Experiencia laboral – Académica y Jerarquías Académicas.</a:t>
            </a:r>
          </a:p>
          <a:p>
            <a:pPr marL="285750" indent="-285750" algn="just">
              <a:buFont typeface="Arial" panose="020B0604020202020204" pitchFamily="34" charset="0"/>
              <a:buChar char="•"/>
            </a:pPr>
            <a:r>
              <a:rPr lang="es-CL" sz="1400" b="1" dirty="0">
                <a:solidFill>
                  <a:schemeClr val="tx1"/>
                </a:solidFill>
              </a:rPr>
              <a:t>Publicaciones: </a:t>
            </a:r>
            <a:r>
              <a:rPr lang="es-CL" sz="1400" dirty="0">
                <a:solidFill>
                  <a:schemeClr val="tx1"/>
                </a:solidFill>
              </a:rPr>
              <a:t>Artículos, Libros, Capítulos, Propiedad Intelectual y Dirección de Tesis.</a:t>
            </a:r>
          </a:p>
          <a:p>
            <a:pPr marL="285750" indent="-285750" algn="just">
              <a:buFont typeface="Arial" panose="020B0604020202020204" pitchFamily="34" charset="0"/>
              <a:buChar char="•"/>
            </a:pPr>
            <a:r>
              <a:rPr lang="es-CL" sz="1400" b="1" dirty="0">
                <a:solidFill>
                  <a:schemeClr val="tx1"/>
                </a:solidFill>
              </a:rPr>
              <a:t>Proyectos</a:t>
            </a:r>
            <a:r>
              <a:rPr lang="es-CL" sz="1400" dirty="0">
                <a:solidFill>
                  <a:schemeClr val="tx1"/>
                </a:solidFill>
              </a:rPr>
              <a:t>: Financiados por CONICYT y Otras fuentes de financiamiento.</a:t>
            </a:r>
          </a:p>
          <a:p>
            <a:pPr marL="0" indent="0" algn="ctr">
              <a:buNone/>
            </a:pPr>
            <a:endParaRPr lang="es-CL" sz="1400" dirty="0" smtClean="0"/>
          </a:p>
          <a:p>
            <a:pPr marL="0" indent="0" algn="ctr">
              <a:buNone/>
            </a:pPr>
            <a:r>
              <a:rPr lang="es-CL" sz="1400" dirty="0" smtClean="0"/>
              <a:t>Este módulo se encuentra habilitado todo el año para el registro y actualización de publicaciones.</a:t>
            </a:r>
            <a:endParaRPr lang="es-CL" sz="1400" dirty="0"/>
          </a:p>
        </p:txBody>
      </p:sp>
    </p:spTree>
    <p:extLst>
      <p:ext uri="{BB962C8B-B14F-4D97-AF65-F5344CB8AC3E}">
        <p14:creationId xmlns:p14="http://schemas.microsoft.com/office/powerpoint/2010/main" val="1092846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77089" y="1265851"/>
            <a:ext cx="7740944" cy="2882635"/>
          </a:xfrm>
          <a:prstGeom prst="rect">
            <a:avLst/>
          </a:prstGeom>
          <a:ln w="25400">
            <a:solidFill>
              <a:schemeClr val="accent1"/>
            </a:solidFill>
          </a:ln>
          <a:effectLst>
            <a:softEdge rad="31750"/>
          </a:effectLst>
        </p:spPr>
      </p:pic>
      <p:sp>
        <p:nvSpPr>
          <p:cNvPr id="3" name="CuadroTexto 2"/>
          <p:cNvSpPr txBox="1"/>
          <p:nvPr/>
        </p:nvSpPr>
        <p:spPr>
          <a:xfrm>
            <a:off x="3116893" y="4701173"/>
            <a:ext cx="2661337" cy="307777"/>
          </a:xfrm>
          <a:prstGeom prst="rect">
            <a:avLst/>
          </a:prstGeom>
          <a:noFill/>
        </p:spPr>
        <p:txBody>
          <a:bodyPr wrap="square" rtlCol="0">
            <a:spAutoFit/>
          </a:bodyPr>
          <a:lstStyle/>
          <a:p>
            <a:r>
              <a:rPr lang="es-CL" sz="1400" b="1" dirty="0">
                <a:solidFill>
                  <a:srgbClr val="0070C0"/>
                </a:solidFill>
                <a:latin typeface="Verdana" panose="020B0604030504040204" pitchFamily="34" charset="0"/>
                <a:ea typeface="Verdana" panose="020B0604030504040204" pitchFamily="34" charset="0"/>
                <a:cs typeface="Verdana" panose="020B0604030504040204" pitchFamily="34" charset="0"/>
              </a:rPr>
              <a:t>https://auth.conicyt.cl/</a:t>
            </a:r>
          </a:p>
        </p:txBody>
      </p:sp>
      <p:pic>
        <p:nvPicPr>
          <p:cNvPr id="4" name="Imagen 3"/>
          <p:cNvPicPr>
            <a:picLocks noChangeAspect="1"/>
          </p:cNvPicPr>
          <p:nvPr/>
        </p:nvPicPr>
        <p:blipFill>
          <a:blip r:embed="rId3"/>
          <a:stretch>
            <a:fillRect/>
          </a:stretch>
        </p:blipFill>
        <p:spPr>
          <a:xfrm>
            <a:off x="578379" y="129702"/>
            <a:ext cx="6438900" cy="923925"/>
          </a:xfrm>
          <a:prstGeom prst="rect">
            <a:avLst/>
          </a:prstGeom>
          <a:ln w="28575">
            <a:solidFill>
              <a:srgbClr val="00B0F0"/>
            </a:solidFill>
          </a:ln>
        </p:spPr>
      </p:pic>
    </p:spTree>
    <p:extLst>
      <p:ext uri="{BB962C8B-B14F-4D97-AF65-F5344CB8AC3E}">
        <p14:creationId xmlns:p14="http://schemas.microsoft.com/office/powerpoint/2010/main" val="2698875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txBox="1">
            <a:spLocks/>
          </p:cNvSpPr>
          <p:nvPr/>
        </p:nvSpPr>
        <p:spPr>
          <a:xfrm>
            <a:off x="821626" y="255588"/>
            <a:ext cx="5956300" cy="769937"/>
          </a:xfrm>
          <a:prstGeom prst="rect">
            <a:avLst/>
          </a:prstGeom>
        </p:spPr>
        <p:txBody>
          <a:bodyPr/>
          <a:lst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a:buFont typeface="Arial"/>
              <a:buNone/>
            </a:pPr>
            <a:r>
              <a:rPr lang="es-CL" sz="2100" b="1" smtClean="0">
                <a:solidFill>
                  <a:srgbClr val="0070C0"/>
                </a:solidFill>
                <a:latin typeface="Verdana" panose="020B0604030504040204" pitchFamily="34" charset="0"/>
                <a:ea typeface="Verdana" panose="020B0604030504040204" pitchFamily="34" charset="0"/>
                <a:cs typeface="Verdana" panose="020B0604030504040204" pitchFamily="34" charset="0"/>
              </a:rPr>
              <a:t>SISTEMA DE POSTULACIÓN</a:t>
            </a:r>
          </a:p>
          <a:p>
            <a:endParaRPr lang="es-CL" dirty="0"/>
          </a:p>
        </p:txBody>
      </p:sp>
      <p:pic>
        <p:nvPicPr>
          <p:cNvPr id="3" name="Imagen 2"/>
          <p:cNvPicPr>
            <a:picLocks noChangeAspect="1"/>
          </p:cNvPicPr>
          <p:nvPr/>
        </p:nvPicPr>
        <p:blipFill>
          <a:blip r:embed="rId2"/>
          <a:stretch>
            <a:fillRect/>
          </a:stretch>
        </p:blipFill>
        <p:spPr>
          <a:xfrm>
            <a:off x="1816133" y="650214"/>
            <a:ext cx="4506846" cy="4476561"/>
          </a:xfrm>
          <a:prstGeom prst="rect">
            <a:avLst/>
          </a:prstGeom>
        </p:spPr>
      </p:pic>
      <p:sp>
        <p:nvSpPr>
          <p:cNvPr id="4" name="Flecha izquierda 3"/>
          <p:cNvSpPr/>
          <p:nvPr/>
        </p:nvSpPr>
        <p:spPr>
          <a:xfrm>
            <a:off x="3754858" y="4471482"/>
            <a:ext cx="534065" cy="25940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5" name="Flecha izquierda 4"/>
          <p:cNvSpPr/>
          <p:nvPr/>
        </p:nvSpPr>
        <p:spPr>
          <a:xfrm>
            <a:off x="3577661" y="4737371"/>
            <a:ext cx="444230" cy="295073"/>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46747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508905" y="255588"/>
            <a:ext cx="5956300" cy="769937"/>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Sistema de Postulación</a:t>
            </a:r>
          </a:p>
          <a:p>
            <a:pPr marL="0" indent="0" algn="ctr">
              <a:buNone/>
            </a:pPr>
            <a:r>
              <a:rPr lang="es-CL" sz="2000" b="1" dirty="0" smtClean="0">
                <a:solidFill>
                  <a:srgbClr val="0070C0"/>
                </a:solidFill>
                <a:latin typeface="+mj-lt"/>
                <a:ea typeface="Verdana" panose="020B0604030504040204" pitchFamily="34" charset="0"/>
                <a:cs typeface="Verdana" panose="020B0604030504040204" pitchFamily="34" charset="0"/>
              </a:rPr>
              <a:t>Módulo Postulaciones</a:t>
            </a:r>
            <a:endParaRPr lang="es-CL" sz="2000" b="1" dirty="0">
              <a:solidFill>
                <a:srgbClr val="0070C0"/>
              </a:solidFill>
              <a:latin typeface="+mj-lt"/>
              <a:ea typeface="Verdana" panose="020B0604030504040204" pitchFamily="34" charset="0"/>
              <a:cs typeface="Verdana" panose="020B0604030504040204" pitchFamily="34" charset="0"/>
            </a:endParaRPr>
          </a:p>
        </p:txBody>
      </p:sp>
      <p:sp>
        <p:nvSpPr>
          <p:cNvPr id="3" name="Marcador de contenido 2"/>
          <p:cNvSpPr>
            <a:spLocks noGrp="1"/>
          </p:cNvSpPr>
          <p:nvPr>
            <p:ph sz="quarter" idx="4294967295"/>
          </p:nvPr>
        </p:nvSpPr>
        <p:spPr>
          <a:xfrm>
            <a:off x="692258" y="1034670"/>
            <a:ext cx="7869851" cy="3954382"/>
          </a:xfrm>
          <a:prstGeom prst="rect">
            <a:avLst/>
          </a:prstGeom>
        </p:spPr>
        <p:txBody>
          <a:bodyPr/>
          <a:lstStyle/>
          <a:p>
            <a:pPr algn="just"/>
            <a:r>
              <a:rPr lang="es-CL" sz="1600" dirty="0">
                <a:solidFill>
                  <a:schemeClr val="tx1"/>
                </a:solidFill>
                <a:latin typeface="+mj-lt"/>
              </a:rPr>
              <a:t>Seleccionando </a:t>
            </a:r>
            <a:r>
              <a:rPr lang="es-CL" sz="1600" b="1" dirty="0">
                <a:solidFill>
                  <a:schemeClr val="tx1"/>
                </a:solidFill>
                <a:latin typeface="+mj-lt"/>
              </a:rPr>
              <a:t>Postulaciones abiertas</a:t>
            </a:r>
            <a:r>
              <a:rPr lang="es-CL" sz="1600" dirty="0">
                <a:solidFill>
                  <a:schemeClr val="tx1"/>
                </a:solidFill>
                <a:latin typeface="+mj-lt"/>
              </a:rPr>
              <a:t>, accede a las secciones que permiten el ingreso de la </a:t>
            </a:r>
            <a:r>
              <a:rPr lang="es-CL" sz="1600" u="sng" dirty="0">
                <a:solidFill>
                  <a:schemeClr val="tx1"/>
                </a:solidFill>
                <a:latin typeface="+mj-lt"/>
              </a:rPr>
              <a:t>formulación de la propuesta </a:t>
            </a:r>
            <a:r>
              <a:rPr lang="es-CL" sz="1600" dirty="0">
                <a:solidFill>
                  <a:schemeClr val="tx1"/>
                </a:solidFill>
                <a:latin typeface="+mj-lt"/>
              </a:rPr>
              <a:t>(sección accesible sólo en período de postulación</a:t>
            </a:r>
            <a:r>
              <a:rPr lang="es-CL" sz="1600" dirty="0" smtClean="0">
                <a:solidFill>
                  <a:schemeClr val="tx1"/>
                </a:solidFill>
                <a:latin typeface="+mj-lt"/>
              </a:rPr>
              <a:t>):</a:t>
            </a:r>
            <a:endParaRPr lang="es-CL" dirty="0"/>
          </a:p>
          <a:p>
            <a:pPr marL="285750" indent="-285750">
              <a:buFont typeface="Arial" panose="020B0604020202020204" pitchFamily="34" charset="0"/>
              <a:buChar char="•"/>
            </a:pPr>
            <a:endParaRPr lang="es-CL" dirty="0"/>
          </a:p>
          <a:p>
            <a:endParaRPr lang="es-CL" dirty="0"/>
          </a:p>
          <a:p>
            <a:endParaRPr lang="es-CL" dirty="0"/>
          </a:p>
        </p:txBody>
      </p:sp>
      <p:pic>
        <p:nvPicPr>
          <p:cNvPr id="4" name="Imagen 3"/>
          <p:cNvPicPr>
            <a:picLocks noChangeAspect="1"/>
          </p:cNvPicPr>
          <p:nvPr/>
        </p:nvPicPr>
        <p:blipFill>
          <a:blip r:embed="rId2"/>
          <a:stretch>
            <a:fillRect/>
          </a:stretch>
        </p:blipFill>
        <p:spPr>
          <a:xfrm>
            <a:off x="952805" y="1784406"/>
            <a:ext cx="7432438" cy="3076896"/>
          </a:xfrm>
          <a:prstGeom prst="rect">
            <a:avLst/>
          </a:prstGeom>
          <a:ln w="28575">
            <a:solidFill>
              <a:schemeClr val="accent1"/>
            </a:solidFill>
          </a:ln>
        </p:spPr>
      </p:pic>
    </p:spTree>
    <p:extLst>
      <p:ext uri="{BB962C8B-B14F-4D97-AF65-F5344CB8AC3E}">
        <p14:creationId xmlns:p14="http://schemas.microsoft.com/office/powerpoint/2010/main" val="40602694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434091" y="253481"/>
            <a:ext cx="5956300" cy="769937"/>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Sistema de Postulación</a:t>
            </a:r>
          </a:p>
          <a:p>
            <a:pPr marL="0" indent="0" algn="ctr">
              <a:buNone/>
            </a:pPr>
            <a:r>
              <a:rPr lang="es-CL" sz="2000" b="1" dirty="0" smtClean="0">
                <a:solidFill>
                  <a:srgbClr val="0070C0"/>
                </a:solidFill>
                <a:latin typeface="+mj-lt"/>
                <a:ea typeface="Verdana" panose="020B0604030504040204" pitchFamily="34" charset="0"/>
                <a:cs typeface="Verdana" panose="020B0604030504040204" pitchFamily="34" charset="0"/>
              </a:rPr>
              <a:t>Módulo </a:t>
            </a:r>
            <a:r>
              <a:rPr lang="es-CL" sz="2000" b="1" dirty="0">
                <a:solidFill>
                  <a:srgbClr val="0070C0"/>
                </a:solidFill>
                <a:latin typeface="+mj-lt"/>
                <a:ea typeface="Verdana" panose="020B0604030504040204" pitchFamily="34" charset="0"/>
                <a:cs typeface="Verdana" panose="020B0604030504040204" pitchFamily="34" charset="0"/>
              </a:rPr>
              <a:t>Postulaciones</a:t>
            </a:r>
          </a:p>
          <a:p>
            <a:endParaRPr lang="es-CL" dirty="0"/>
          </a:p>
        </p:txBody>
      </p:sp>
      <p:sp>
        <p:nvSpPr>
          <p:cNvPr id="3" name="Marcador de contenido 2"/>
          <p:cNvSpPr>
            <a:spLocks noGrp="1"/>
          </p:cNvSpPr>
          <p:nvPr>
            <p:ph sz="quarter" idx="4294967295"/>
          </p:nvPr>
        </p:nvSpPr>
        <p:spPr>
          <a:xfrm>
            <a:off x="692258" y="1171581"/>
            <a:ext cx="7811662" cy="3439330"/>
          </a:xfrm>
          <a:prstGeom prst="rect">
            <a:avLst/>
          </a:prstGeom>
        </p:spPr>
        <p:txBody>
          <a:bodyPr/>
          <a:lstStyle/>
          <a:p>
            <a:pPr marL="285750" indent="-285750" algn="just">
              <a:buFont typeface="Arial" panose="020B0604020202020204" pitchFamily="34" charset="0"/>
              <a:buChar char="•"/>
            </a:pPr>
            <a:r>
              <a:rPr lang="es-CL" sz="1400" b="1" dirty="0" smtClean="0">
                <a:solidFill>
                  <a:schemeClr val="tx1"/>
                </a:solidFill>
              </a:rPr>
              <a:t>Identificación</a:t>
            </a:r>
            <a:r>
              <a:rPr lang="es-CL" sz="1400" dirty="0" smtClean="0">
                <a:solidFill>
                  <a:schemeClr val="tx1"/>
                </a:solidFill>
              </a:rPr>
              <a:t> </a:t>
            </a:r>
            <a:r>
              <a:rPr lang="es-CL" sz="1400" dirty="0">
                <a:solidFill>
                  <a:schemeClr val="tx1"/>
                </a:solidFill>
              </a:rPr>
              <a:t>(título, palabras clave, duración, Consejo, Disciplinas, Región y Sector de Aplicación</a:t>
            </a:r>
            <a:r>
              <a:rPr lang="es-CL" sz="1400" dirty="0" smtClean="0">
                <a:solidFill>
                  <a:schemeClr val="tx1"/>
                </a:solidFill>
              </a:rPr>
              <a:t>).</a:t>
            </a:r>
          </a:p>
          <a:p>
            <a:pPr marL="0" indent="0" algn="just">
              <a:buNone/>
            </a:pPr>
            <a:r>
              <a:rPr lang="es-CL" sz="1400" dirty="0"/>
              <a:t>	</a:t>
            </a:r>
            <a:r>
              <a:rPr lang="es-CL" sz="1400" dirty="0" smtClean="0"/>
              <a:t>Justificar elección de disciplina</a:t>
            </a:r>
            <a:endParaRPr lang="es-CL" sz="1400" dirty="0">
              <a:solidFill>
                <a:schemeClr val="tx1"/>
              </a:solidFill>
            </a:endParaRPr>
          </a:p>
          <a:p>
            <a:pPr marL="285750" indent="-285750" algn="just">
              <a:buFont typeface="Arial" panose="020B0604020202020204" pitchFamily="34" charset="0"/>
              <a:buChar char="•"/>
            </a:pPr>
            <a:r>
              <a:rPr lang="es-CL" sz="1400" b="1" dirty="0">
                <a:solidFill>
                  <a:schemeClr val="tx1"/>
                </a:solidFill>
              </a:rPr>
              <a:t>Institución(es) </a:t>
            </a:r>
            <a:r>
              <a:rPr lang="es-CL" sz="1400" b="1" dirty="0" err="1">
                <a:solidFill>
                  <a:schemeClr val="tx1"/>
                </a:solidFill>
              </a:rPr>
              <a:t>Patrocinante</a:t>
            </a:r>
            <a:r>
              <a:rPr lang="es-CL" sz="1400" b="1" dirty="0">
                <a:solidFill>
                  <a:schemeClr val="tx1"/>
                </a:solidFill>
              </a:rPr>
              <a:t>(s) </a:t>
            </a:r>
            <a:r>
              <a:rPr lang="es-CL" sz="1400" dirty="0">
                <a:solidFill>
                  <a:schemeClr val="tx1"/>
                </a:solidFill>
              </a:rPr>
              <a:t>principal y/o </a:t>
            </a:r>
            <a:r>
              <a:rPr lang="es-CL" sz="1400" dirty="0" smtClean="0">
                <a:solidFill>
                  <a:schemeClr val="tx1"/>
                </a:solidFill>
              </a:rPr>
              <a:t>secundarias (en caso del Concurso Regular).</a:t>
            </a:r>
            <a:endParaRPr lang="es-CL" sz="1400" dirty="0">
              <a:solidFill>
                <a:schemeClr val="tx1"/>
              </a:solidFill>
            </a:endParaRPr>
          </a:p>
          <a:p>
            <a:pPr marL="285750" indent="-285750" algn="just">
              <a:buFont typeface="Arial" panose="020B0604020202020204" pitchFamily="34" charset="0"/>
              <a:buChar char="•"/>
            </a:pPr>
            <a:r>
              <a:rPr lang="es-CL" sz="1400" b="1" dirty="0">
                <a:solidFill>
                  <a:schemeClr val="tx1"/>
                </a:solidFill>
              </a:rPr>
              <a:t>Instituciones aportantes.</a:t>
            </a:r>
            <a:endParaRPr lang="es-CL" sz="1400" dirty="0">
              <a:solidFill>
                <a:schemeClr val="tx1"/>
              </a:solidFill>
            </a:endParaRPr>
          </a:p>
          <a:p>
            <a:pPr marL="268288" indent="-261938" algn="just">
              <a:buFont typeface="Arial" panose="020B0604020202020204" pitchFamily="34" charset="0"/>
              <a:buChar char="•"/>
            </a:pPr>
            <a:r>
              <a:rPr lang="es-CL" sz="1400" b="1" dirty="0">
                <a:solidFill>
                  <a:schemeClr val="tx1"/>
                </a:solidFill>
              </a:rPr>
              <a:t> Investigador(a) Responsable: </a:t>
            </a:r>
            <a:r>
              <a:rPr lang="es-CL" sz="1400" dirty="0">
                <a:solidFill>
                  <a:schemeClr val="tx1"/>
                </a:solidFill>
              </a:rPr>
              <a:t>Es fundamental </a:t>
            </a:r>
            <a:r>
              <a:rPr lang="es-CL" sz="1400" b="1" u="sng" dirty="0">
                <a:solidFill>
                  <a:schemeClr val="tx1"/>
                </a:solidFill>
              </a:rPr>
              <a:t>seleccionar</a:t>
            </a:r>
            <a:r>
              <a:rPr lang="es-CL" sz="1400" dirty="0">
                <a:solidFill>
                  <a:schemeClr val="tx1"/>
                </a:solidFill>
              </a:rPr>
              <a:t> en esta etapa de la postulación, los artículos, libros, capítulos de libro, que se considerarán para la evaluación de la productividad científica, ingresados previamente en el CV para Fondos de Investigación. </a:t>
            </a:r>
            <a:r>
              <a:rPr lang="es-CL" sz="1400" b="1" dirty="0">
                <a:solidFill>
                  <a:schemeClr val="tx1"/>
                </a:solidFill>
              </a:rPr>
              <a:t>Máximo 10 publicaciones de los últimos 5 años</a:t>
            </a:r>
            <a:r>
              <a:rPr lang="es-CL" sz="1400" dirty="0">
                <a:solidFill>
                  <a:schemeClr val="tx1"/>
                </a:solidFill>
              </a:rPr>
              <a:t>. Revisar beneficios de extensión de años en Bases del Concurso correspondiente.</a:t>
            </a:r>
          </a:p>
          <a:p>
            <a:pPr marL="449263" indent="-182563" algn="just"/>
            <a:r>
              <a:rPr lang="es-ES" sz="1400" u="sng" dirty="0"/>
              <a:t>R</a:t>
            </a:r>
            <a:r>
              <a:rPr lang="es-CL" sz="1400" u="sng" dirty="0"/>
              <a:t>ecuerde revisar el ingreso de las publicaciones</a:t>
            </a:r>
            <a:r>
              <a:rPr lang="es-CL" sz="1400" dirty="0"/>
              <a:t>. Errores de omisi</a:t>
            </a:r>
            <a:r>
              <a:rPr lang="es-ES" sz="1400" dirty="0"/>
              <a:t>ón o que induzcan a error hará que las publicaciones no sean validadas para puntaje de evaluación curricular.</a:t>
            </a:r>
          </a:p>
          <a:p>
            <a:pPr marL="449263" indent="-182563" algn="just"/>
            <a:r>
              <a:rPr lang="es-CL" sz="1400" dirty="0"/>
              <a:t>Evite el ingreso manual de publicaciones. Utilice esta opción solo para informar aquellas que se encuentren en estado “aceptadas” o “en prensa”. </a:t>
            </a:r>
          </a:p>
          <a:p>
            <a:pPr marL="285750" indent="-285750">
              <a:buFont typeface="Arial" panose="020B0604020202020204" pitchFamily="34" charset="0"/>
              <a:buChar char="•"/>
            </a:pPr>
            <a:endParaRPr lang="es-CL" dirty="0"/>
          </a:p>
          <a:p>
            <a:pPr marL="285750" indent="-285750">
              <a:buFont typeface="Arial" panose="020B0604020202020204" pitchFamily="34" charset="0"/>
              <a:buChar char="•"/>
            </a:pPr>
            <a:endParaRPr lang="es-CL" dirty="0"/>
          </a:p>
          <a:p>
            <a:endParaRPr lang="es-CL" dirty="0"/>
          </a:p>
          <a:p>
            <a:endParaRPr lang="es-CL" dirty="0"/>
          </a:p>
        </p:txBody>
      </p:sp>
    </p:spTree>
    <p:extLst>
      <p:ext uri="{BB962C8B-B14F-4D97-AF65-F5344CB8AC3E}">
        <p14:creationId xmlns:p14="http://schemas.microsoft.com/office/powerpoint/2010/main" val="1331300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1"/>
          <p:cNvSpPr txBox="1">
            <a:spLocks/>
          </p:cNvSpPr>
          <p:nvPr/>
        </p:nvSpPr>
        <p:spPr>
          <a:xfrm>
            <a:off x="573578" y="393634"/>
            <a:ext cx="5956300" cy="770659"/>
          </a:xfrm>
          <a:prstGeom prst="rect">
            <a:avLst/>
          </a:prstGeom>
        </p:spPr>
        <p:txBody>
          <a:bodyPr vert="horz"/>
          <a:lstStyle>
            <a:lvl1pPr marL="0" indent="0" algn="l" defTabSz="342900" rtl="0" eaLnBrk="1" latinLnBrk="0" hangingPunct="1">
              <a:spcBef>
                <a:spcPct val="20000"/>
              </a:spcBef>
              <a:buFont typeface="Arial"/>
              <a:buNone/>
              <a:defRPr sz="2100" b="1" i="0" kern="1200">
                <a:solidFill>
                  <a:srgbClr val="4F81BD"/>
                </a:solidFill>
                <a:latin typeface="Verdana"/>
                <a:ea typeface="+mn-ea"/>
                <a:cs typeface="Verdana"/>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algn="ctr"/>
            <a:r>
              <a:rPr lang="es-CL" sz="2400" dirty="0">
                <a:latin typeface="+mj-lt"/>
              </a:rPr>
              <a:t>TEMAS A TRATAR</a:t>
            </a:r>
          </a:p>
        </p:txBody>
      </p:sp>
      <p:sp>
        <p:nvSpPr>
          <p:cNvPr id="5" name="Rectángulo 4"/>
          <p:cNvSpPr/>
          <p:nvPr/>
        </p:nvSpPr>
        <p:spPr>
          <a:xfrm>
            <a:off x="2286000" y="1488313"/>
            <a:ext cx="6017342" cy="2552174"/>
          </a:xfrm>
          <a:prstGeom prst="rect">
            <a:avLst/>
          </a:prstGeom>
        </p:spPr>
        <p:txBody>
          <a:bodyPr wrap="square">
            <a:spAutoFit/>
          </a:bodyPr>
          <a:lstStyle/>
          <a:p>
            <a:pPr marL="285750" indent="-285750" algn="just">
              <a:lnSpc>
                <a:spcPct val="107000"/>
              </a:lnSpc>
              <a:spcAft>
                <a:spcPts val="800"/>
              </a:spcAft>
              <a:buFont typeface="Wingdings" panose="05000000000000000000" pitchFamily="2" charset="2"/>
              <a:buChar char="ü"/>
            </a:pPr>
            <a:r>
              <a:rPr lang="es-ES" sz="1600" dirty="0">
                <a:latin typeface="Calibri" panose="020F0502020204030204" pitchFamily="34" charset="0"/>
                <a:ea typeface="Calibri" panose="020F0502020204030204" pitchFamily="34" charset="0"/>
                <a:cs typeface="Calibri" panose="020F0502020204030204" pitchFamily="34" charset="0"/>
              </a:rPr>
              <a:t>¿Qué es FONDECYT?</a:t>
            </a:r>
          </a:p>
          <a:p>
            <a:pPr marL="285750" indent="-285750" algn="just">
              <a:lnSpc>
                <a:spcPct val="107000"/>
              </a:lnSpc>
              <a:spcAft>
                <a:spcPts val="800"/>
              </a:spcAft>
              <a:buFont typeface="Wingdings" panose="05000000000000000000" pitchFamily="2" charset="2"/>
              <a:buChar char="ü"/>
            </a:pPr>
            <a:r>
              <a:rPr lang="es-ES" sz="1600" dirty="0">
                <a:latin typeface="Calibri" panose="020F0502020204030204" pitchFamily="34" charset="0"/>
                <a:ea typeface="Calibri" panose="020F0502020204030204" pitchFamily="34" charset="0"/>
                <a:cs typeface="Calibri" panose="020F0502020204030204" pitchFamily="34" charset="0"/>
              </a:rPr>
              <a:t>Principales niveles institucionales</a:t>
            </a:r>
          </a:p>
          <a:p>
            <a:pPr marL="285750" indent="-285750" algn="just">
              <a:lnSpc>
                <a:spcPct val="107000"/>
              </a:lnSpc>
              <a:spcAft>
                <a:spcPts val="800"/>
              </a:spcAft>
              <a:buFont typeface="Wingdings" panose="05000000000000000000" pitchFamily="2" charset="2"/>
              <a:buChar char="ü"/>
            </a:pPr>
            <a:r>
              <a:rPr lang="es-ES" sz="1600" dirty="0" smtClean="0">
                <a:latin typeface="Calibri" panose="020F0502020204030204" pitchFamily="34" charset="0"/>
                <a:ea typeface="Calibri" panose="020F0502020204030204" pitchFamily="34" charset="0"/>
                <a:cs typeface="Calibri" panose="020F0502020204030204" pitchFamily="34" charset="0"/>
              </a:rPr>
              <a:t>Concurso de Iniciación</a:t>
            </a:r>
            <a:endParaRPr lang="es-ES" sz="1600" dirty="0">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07000"/>
              </a:lnSpc>
              <a:spcAft>
                <a:spcPts val="800"/>
              </a:spcAft>
              <a:buFont typeface="Wingdings" panose="05000000000000000000" pitchFamily="2" charset="2"/>
              <a:buChar char="ü"/>
            </a:pPr>
            <a:r>
              <a:rPr lang="es-ES" sz="1600" dirty="0">
                <a:latin typeface="Calibri" panose="020F0502020204030204" pitchFamily="34" charset="0"/>
                <a:ea typeface="Calibri" panose="020F0502020204030204" pitchFamily="34" charset="0"/>
                <a:cs typeface="Calibri" panose="020F0502020204030204" pitchFamily="34" charset="0"/>
              </a:rPr>
              <a:t>Proceso de postulación</a:t>
            </a:r>
          </a:p>
          <a:p>
            <a:pPr marL="285750" indent="-285750" algn="just">
              <a:lnSpc>
                <a:spcPct val="107000"/>
              </a:lnSpc>
              <a:spcAft>
                <a:spcPts val="800"/>
              </a:spcAft>
              <a:buFont typeface="Wingdings" panose="05000000000000000000" pitchFamily="2" charset="2"/>
              <a:buChar char="ü"/>
            </a:pPr>
            <a:r>
              <a:rPr lang="es-ES" sz="1600" dirty="0">
                <a:latin typeface="Calibri" panose="020F0502020204030204" pitchFamily="34" charset="0"/>
                <a:ea typeface="Calibri" panose="020F0502020204030204" pitchFamily="34" charset="0"/>
                <a:cs typeface="Calibri" panose="020F0502020204030204" pitchFamily="34" charset="0"/>
              </a:rPr>
              <a:t>Proceso de evaluación de las postulaciones</a:t>
            </a:r>
          </a:p>
          <a:p>
            <a:pPr marL="285750" indent="-285750" algn="just">
              <a:lnSpc>
                <a:spcPct val="107000"/>
              </a:lnSpc>
              <a:spcAft>
                <a:spcPts val="800"/>
              </a:spcAft>
              <a:buFont typeface="Wingdings" panose="05000000000000000000" pitchFamily="2" charset="2"/>
              <a:buChar char="ü"/>
            </a:pPr>
            <a:r>
              <a:rPr lang="es-ES" sz="1600" dirty="0" smtClean="0">
                <a:latin typeface="Calibri" panose="020F0502020204030204" pitchFamily="34" charset="0"/>
                <a:ea typeface="Calibri" panose="020F0502020204030204" pitchFamily="34" charset="0"/>
                <a:cs typeface="Calibri" panose="020F0502020204030204" pitchFamily="34" charset="0"/>
              </a:rPr>
              <a:t>Sugerencias y problemas frecuentes</a:t>
            </a:r>
            <a:endParaRPr lang="es-ES" sz="1600"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pPr>
            <a:endParaRPr lang="es-ES" sz="1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112600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423368" y="191438"/>
            <a:ext cx="595630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Sistema de Postulación</a:t>
            </a:r>
          </a:p>
          <a:p>
            <a:pPr marL="0" indent="0" algn="ctr">
              <a:buNone/>
            </a:pPr>
            <a:r>
              <a:rPr lang="es-CL" sz="2000" b="1" dirty="0" smtClean="0">
                <a:solidFill>
                  <a:srgbClr val="0070C0"/>
                </a:solidFill>
                <a:latin typeface="+mj-lt"/>
                <a:ea typeface="Verdana" panose="020B0604030504040204" pitchFamily="34" charset="0"/>
                <a:cs typeface="Verdana" panose="020B0604030504040204" pitchFamily="34" charset="0"/>
              </a:rPr>
              <a:t>Módulo </a:t>
            </a:r>
            <a:r>
              <a:rPr lang="es-CL" sz="2000" b="1" dirty="0">
                <a:solidFill>
                  <a:srgbClr val="0070C0"/>
                </a:solidFill>
                <a:latin typeface="+mj-lt"/>
                <a:ea typeface="Verdana" panose="020B0604030504040204" pitchFamily="34" charset="0"/>
                <a:cs typeface="Verdana" panose="020B0604030504040204" pitchFamily="34" charset="0"/>
              </a:rPr>
              <a:t>Postulaciones</a:t>
            </a:r>
          </a:p>
          <a:p>
            <a:pPr marL="0" indent="0" algn="ctr">
              <a:buNone/>
            </a:pPr>
            <a:endParaRPr lang="es-CL" b="1" dirty="0">
              <a:solidFill>
                <a:srgbClr val="0070C0"/>
              </a:solidFill>
              <a:latin typeface="+mj-lt"/>
              <a:ea typeface="Verdana" panose="020B0604030504040204" pitchFamily="34" charset="0"/>
              <a:cs typeface="Verdana" panose="020B0604030504040204" pitchFamily="34" charset="0"/>
            </a:endParaRPr>
          </a:p>
          <a:p>
            <a:endParaRPr lang="es-CL" dirty="0"/>
          </a:p>
        </p:txBody>
      </p:sp>
      <p:sp>
        <p:nvSpPr>
          <p:cNvPr id="3" name="Marcador de contenido 2"/>
          <p:cNvSpPr>
            <a:spLocks noGrp="1"/>
          </p:cNvSpPr>
          <p:nvPr>
            <p:ph sz="quarter" idx="4294967295"/>
          </p:nvPr>
        </p:nvSpPr>
        <p:spPr>
          <a:xfrm>
            <a:off x="630263" y="990926"/>
            <a:ext cx="7707402" cy="3502574"/>
          </a:xfrm>
          <a:prstGeom prst="rect">
            <a:avLst/>
          </a:prstGeom>
        </p:spPr>
        <p:txBody>
          <a:bodyPr/>
          <a:lstStyle/>
          <a:p>
            <a:pPr marL="285750" indent="-285750" algn="just">
              <a:buFont typeface="Arial" panose="020B0604020202020204" pitchFamily="34" charset="0"/>
              <a:buChar char="•"/>
            </a:pPr>
            <a:r>
              <a:rPr lang="es-CL" sz="1400" b="1" dirty="0">
                <a:solidFill>
                  <a:schemeClr val="tx1"/>
                </a:solidFill>
              </a:rPr>
              <a:t>Formulación: </a:t>
            </a:r>
            <a:r>
              <a:rPr lang="es-CL" sz="1400" dirty="0">
                <a:solidFill>
                  <a:schemeClr val="tx1"/>
                </a:solidFill>
              </a:rPr>
              <a:t>Archivos descargables Resumen, Formulación y Referencias Bibliográficas. </a:t>
            </a:r>
          </a:p>
          <a:p>
            <a:pPr marL="266700" indent="0" algn="just">
              <a:buNone/>
            </a:pPr>
            <a:r>
              <a:rPr lang="es-CL" sz="1400" dirty="0">
                <a:solidFill>
                  <a:schemeClr val="tx1"/>
                </a:solidFill>
              </a:rPr>
              <a:t>Procure citar de manera correcta. Todo texto, párrafos o frases textuales provenientes de una referencia bibliográfica, </a:t>
            </a:r>
            <a:r>
              <a:rPr lang="es-CL" sz="1400" b="1" dirty="0">
                <a:solidFill>
                  <a:schemeClr val="tx1"/>
                </a:solidFill>
              </a:rPr>
              <a:t>ya sea de otros autores(as) como propias </a:t>
            </a:r>
            <a:r>
              <a:rPr lang="es-CL" sz="1400" dirty="0" smtClean="0">
                <a:solidFill>
                  <a:schemeClr val="tx1"/>
                </a:solidFill>
              </a:rPr>
              <a:t>deben </a:t>
            </a:r>
            <a:r>
              <a:rPr lang="es-CL" sz="1400" dirty="0">
                <a:solidFill>
                  <a:schemeClr val="tx1"/>
                </a:solidFill>
              </a:rPr>
              <a:t>estar debidamente </a:t>
            </a:r>
            <a:r>
              <a:rPr lang="es-CL" sz="1400" dirty="0" smtClean="0">
                <a:solidFill>
                  <a:schemeClr val="tx1"/>
                </a:solidFill>
              </a:rPr>
              <a:t>identificados </a:t>
            </a:r>
            <a:r>
              <a:rPr lang="es-CL" sz="1400" dirty="0">
                <a:solidFill>
                  <a:schemeClr val="tx1"/>
                </a:solidFill>
              </a:rPr>
              <a:t>en el texto y en el listado de referencias.</a:t>
            </a:r>
          </a:p>
          <a:p>
            <a:pPr marL="285750" indent="-285750" algn="just">
              <a:buFont typeface="Arial" panose="020B0604020202020204" pitchFamily="34" charset="0"/>
              <a:buChar char="•"/>
            </a:pPr>
            <a:endParaRPr lang="es-CL" sz="1400" b="1" dirty="0">
              <a:solidFill>
                <a:schemeClr val="tx1"/>
              </a:solidFill>
            </a:endParaRPr>
          </a:p>
          <a:p>
            <a:pPr marL="285750" indent="-285750" algn="just">
              <a:buFont typeface="Arial" panose="020B0604020202020204" pitchFamily="34" charset="0"/>
              <a:buChar char="•"/>
            </a:pPr>
            <a:r>
              <a:rPr lang="es-CL" sz="1400" b="1" dirty="0">
                <a:solidFill>
                  <a:schemeClr val="tx1"/>
                </a:solidFill>
              </a:rPr>
              <a:t>Objeto/sujeto de estudio: </a:t>
            </a:r>
            <a:r>
              <a:rPr lang="es-CL" sz="1400" dirty="0">
                <a:solidFill>
                  <a:schemeClr val="tx1"/>
                </a:solidFill>
              </a:rPr>
              <a:t>Informe el(los) objetos/sujetos de estudio que más se adecúe(n) a los objetivos y </a:t>
            </a:r>
            <a:r>
              <a:rPr lang="es-CL" sz="1400" dirty="0" smtClean="0">
                <a:solidFill>
                  <a:schemeClr val="tx1"/>
                </a:solidFill>
              </a:rPr>
              <a:t>metodologías. </a:t>
            </a:r>
            <a:r>
              <a:rPr lang="es-CL" sz="1400" dirty="0"/>
              <a:t>R</a:t>
            </a:r>
            <a:r>
              <a:rPr lang="es-CL" sz="1400" dirty="0" smtClean="0">
                <a:solidFill>
                  <a:schemeClr val="tx1"/>
                </a:solidFill>
              </a:rPr>
              <a:t>equisitos  </a:t>
            </a:r>
            <a:r>
              <a:rPr lang="es-CL" sz="1400" dirty="0">
                <a:solidFill>
                  <a:schemeClr val="tx1"/>
                </a:solidFill>
              </a:rPr>
              <a:t>específicos de certificaciones o autorizaciones están descritos en el sistema y en las Bases del Concurso correspondiente</a:t>
            </a:r>
            <a:r>
              <a:rPr lang="es-CL" sz="1400" dirty="0" smtClean="0">
                <a:solidFill>
                  <a:schemeClr val="tx1"/>
                </a:solidFill>
              </a:rPr>
              <a:t>. Justificar opción seleccionada.</a:t>
            </a:r>
            <a:endParaRPr lang="es-CL" sz="1400" dirty="0">
              <a:solidFill>
                <a:schemeClr val="tx1"/>
              </a:solidFill>
            </a:endParaRPr>
          </a:p>
          <a:p>
            <a:pPr marL="285750" indent="-285750" algn="just">
              <a:buFont typeface="Arial" panose="020B0604020202020204" pitchFamily="34" charset="0"/>
              <a:buChar char="•"/>
            </a:pPr>
            <a:endParaRPr lang="es-CL" sz="1400" b="1" dirty="0">
              <a:solidFill>
                <a:schemeClr val="tx1"/>
              </a:solidFill>
            </a:endParaRPr>
          </a:p>
          <a:p>
            <a:pPr marL="285750" indent="-285750" algn="just">
              <a:buFont typeface="Arial" panose="020B0604020202020204" pitchFamily="34" charset="0"/>
              <a:buChar char="•"/>
            </a:pPr>
            <a:r>
              <a:rPr lang="es-CL" sz="1400" b="1" dirty="0">
                <a:solidFill>
                  <a:schemeClr val="tx1"/>
                </a:solidFill>
              </a:rPr>
              <a:t>Recursos solicitados: </a:t>
            </a:r>
            <a:r>
              <a:rPr lang="es-CL" sz="1400" dirty="0">
                <a:solidFill>
                  <a:schemeClr val="tx1"/>
                </a:solidFill>
              </a:rPr>
              <a:t>ingresar los recursos solicitados para cada ítem por año de ejecución, en miles de $. Adjuntar archivo descargable Justificación de Recursos</a:t>
            </a:r>
            <a:r>
              <a:rPr lang="es-CL" sz="1400" dirty="0" smtClean="0">
                <a:solidFill>
                  <a:schemeClr val="tx1"/>
                </a:solidFill>
              </a:rPr>
              <a:t>.</a:t>
            </a:r>
          </a:p>
          <a:p>
            <a:pPr marL="285750" indent="-285750" algn="just">
              <a:buFont typeface="Arial" panose="020B0604020202020204" pitchFamily="34" charset="0"/>
              <a:buChar char="•"/>
            </a:pPr>
            <a:endParaRPr lang="es-CL" sz="1400" dirty="0" smtClean="0">
              <a:solidFill>
                <a:schemeClr val="tx1"/>
              </a:solidFill>
            </a:endParaRPr>
          </a:p>
          <a:p>
            <a:pPr marL="285750" indent="-285750" algn="just">
              <a:buFont typeface="Arial" panose="020B0604020202020204" pitchFamily="34" charset="0"/>
              <a:buChar char="•"/>
            </a:pPr>
            <a:r>
              <a:rPr lang="es-CL" sz="1400" b="1" dirty="0"/>
              <a:t>Anexos</a:t>
            </a:r>
            <a:r>
              <a:rPr lang="es-CL" sz="1400" dirty="0"/>
              <a:t>: certificaciones de publicaciones aceptadas o en prensa, certificados de estudio (Postdoctorado e Iniciación), certificados de Nacimiento, Otros documentos, Conflictos de interés y Posibles evaluadores.</a:t>
            </a:r>
          </a:p>
          <a:p>
            <a:pPr marL="285750" indent="-285750" algn="just">
              <a:buFont typeface="Arial" panose="020B0604020202020204" pitchFamily="34" charset="0"/>
              <a:buChar char="•"/>
            </a:pPr>
            <a:endParaRPr lang="es-CL" sz="1600" dirty="0">
              <a:solidFill>
                <a:schemeClr val="tx1"/>
              </a:solidFill>
              <a:latin typeface="+mn-lt"/>
            </a:endParaRPr>
          </a:p>
        </p:txBody>
      </p:sp>
    </p:spTree>
    <p:extLst>
      <p:ext uri="{BB962C8B-B14F-4D97-AF65-F5344CB8AC3E}">
        <p14:creationId xmlns:p14="http://schemas.microsoft.com/office/powerpoint/2010/main" val="2966134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494111" y="182273"/>
            <a:ext cx="595630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Sistema de Postulación</a:t>
            </a:r>
          </a:p>
          <a:p>
            <a:pPr marL="0" indent="0" algn="ctr">
              <a:buNone/>
            </a:pPr>
            <a:r>
              <a:rPr lang="es-CL" sz="2000" b="1" dirty="0" smtClean="0">
                <a:solidFill>
                  <a:srgbClr val="0070C0"/>
                </a:solidFill>
                <a:latin typeface="+mj-lt"/>
                <a:ea typeface="Verdana" panose="020B0604030504040204" pitchFamily="34" charset="0"/>
                <a:cs typeface="Verdana" panose="020B0604030504040204" pitchFamily="34" charset="0"/>
              </a:rPr>
              <a:t>Módulo </a:t>
            </a:r>
            <a:r>
              <a:rPr lang="es-CL" sz="2000" b="1" dirty="0">
                <a:solidFill>
                  <a:srgbClr val="0070C0"/>
                </a:solidFill>
                <a:latin typeface="+mj-lt"/>
                <a:ea typeface="Verdana" panose="020B0604030504040204" pitchFamily="34" charset="0"/>
                <a:cs typeface="Verdana" panose="020B0604030504040204" pitchFamily="34" charset="0"/>
              </a:rPr>
              <a:t>Postulaciones</a:t>
            </a:r>
          </a:p>
          <a:p>
            <a:pPr marL="0" indent="0" algn="ctr">
              <a:buNone/>
            </a:pPr>
            <a:endParaRPr lang="es-CL" b="1" dirty="0">
              <a:solidFill>
                <a:srgbClr val="0070C0"/>
              </a:solidFill>
              <a:latin typeface="+mj-lt"/>
              <a:ea typeface="Verdana" panose="020B0604030504040204" pitchFamily="34" charset="0"/>
              <a:cs typeface="Verdana" panose="020B0604030504040204" pitchFamily="34" charset="0"/>
            </a:endParaRPr>
          </a:p>
          <a:p>
            <a:endParaRPr lang="es-CL" dirty="0"/>
          </a:p>
        </p:txBody>
      </p:sp>
      <p:sp>
        <p:nvSpPr>
          <p:cNvPr id="3" name="Marcador de contenido 2"/>
          <p:cNvSpPr>
            <a:spLocks noGrp="1"/>
          </p:cNvSpPr>
          <p:nvPr>
            <p:ph sz="quarter" idx="4294967295"/>
          </p:nvPr>
        </p:nvSpPr>
        <p:spPr>
          <a:xfrm>
            <a:off x="707757" y="953798"/>
            <a:ext cx="7774982" cy="3384550"/>
          </a:xfrm>
          <a:prstGeom prst="rect">
            <a:avLst/>
          </a:prstGeom>
        </p:spPr>
        <p:txBody>
          <a:bodyPr/>
          <a:lstStyle/>
          <a:p>
            <a:pPr marL="285750" indent="-285750" algn="just">
              <a:buFont typeface="Arial" panose="020B0604020202020204" pitchFamily="34" charset="0"/>
              <a:buChar char="•"/>
            </a:pPr>
            <a:endParaRPr lang="es-CL" sz="900" dirty="0">
              <a:solidFill>
                <a:schemeClr val="tx1"/>
              </a:solidFill>
              <a:latin typeface="+mn-lt"/>
            </a:endParaRPr>
          </a:p>
          <a:p>
            <a:pPr marL="285750" indent="-285750" algn="just">
              <a:buFont typeface="Arial" panose="020B0604020202020204" pitchFamily="34" charset="0"/>
              <a:buChar char="•"/>
            </a:pPr>
            <a:r>
              <a:rPr lang="es-CL" sz="1400" b="1" dirty="0">
                <a:solidFill>
                  <a:schemeClr val="tx1"/>
                </a:solidFill>
              </a:rPr>
              <a:t>Revisión/Envío: </a:t>
            </a:r>
            <a:r>
              <a:rPr lang="es-CL" sz="1400" dirty="0">
                <a:solidFill>
                  <a:schemeClr val="tx1"/>
                </a:solidFill>
              </a:rPr>
              <a:t>puede revisar que no existan secciones incompletas. Descargar el borrador de su </a:t>
            </a:r>
            <a:r>
              <a:rPr lang="es-CL" sz="1400" dirty="0" smtClean="0">
                <a:solidFill>
                  <a:schemeClr val="tx1"/>
                </a:solidFill>
              </a:rPr>
              <a:t>postulación y </a:t>
            </a:r>
            <a:r>
              <a:rPr lang="es-CL" sz="1400" dirty="0">
                <a:solidFill>
                  <a:schemeClr val="tx1"/>
                </a:solidFill>
              </a:rPr>
              <a:t>enviar su postulación. </a:t>
            </a:r>
            <a:endParaRPr lang="es-CL" sz="1400" dirty="0" smtClean="0">
              <a:solidFill>
                <a:schemeClr val="tx1"/>
              </a:solidFill>
            </a:endParaRPr>
          </a:p>
          <a:p>
            <a:pPr marL="0" indent="0" algn="just">
              <a:buNone/>
            </a:pPr>
            <a:endParaRPr lang="es-CL" sz="1400" dirty="0">
              <a:solidFill>
                <a:schemeClr val="tx1"/>
              </a:solidFill>
            </a:endParaRPr>
          </a:p>
          <a:p>
            <a:pPr marL="268288" algn="just"/>
            <a:r>
              <a:rPr lang="es-CL" sz="1400" dirty="0">
                <a:solidFill>
                  <a:schemeClr val="tx1"/>
                </a:solidFill>
              </a:rPr>
              <a:t>Todo postulante debe enviar su propuesta a solicitud de patrocinio institucional hasta la fecha y hora establecida en la convocatoria. El envío final es realizado en la plataforma SPL por la institución </a:t>
            </a:r>
            <a:r>
              <a:rPr lang="es-CL" sz="1400" dirty="0" err="1">
                <a:solidFill>
                  <a:schemeClr val="tx1"/>
                </a:solidFill>
              </a:rPr>
              <a:t>patrocinante</a:t>
            </a:r>
            <a:r>
              <a:rPr lang="es-CL" sz="1400" dirty="0" smtClean="0">
                <a:solidFill>
                  <a:schemeClr val="tx1"/>
                </a:solidFill>
              </a:rPr>
              <a:t>.</a:t>
            </a:r>
            <a:r>
              <a:rPr lang="es-CL" sz="1400" dirty="0"/>
              <a:t> </a:t>
            </a:r>
            <a:endParaRPr lang="es-CL" sz="1400" dirty="0" smtClean="0"/>
          </a:p>
          <a:p>
            <a:pPr marL="268288" algn="just"/>
            <a:endParaRPr lang="es-CL" sz="1400" dirty="0" smtClean="0"/>
          </a:p>
          <a:p>
            <a:pPr marL="268288" algn="just"/>
            <a:r>
              <a:rPr lang="es-CL" sz="1400" dirty="0" smtClean="0"/>
              <a:t>Si </a:t>
            </a:r>
            <a:r>
              <a:rPr lang="es-CL" sz="1400" dirty="0"/>
              <a:t>en el proceso de patrocinio institucional, su institución tiene alguna observación respecto a la propuesta, procederá a devolver la postulación. Usted deberá comunicarse con el Representante Institucional (identificado en sección Institución) a objeto de solucionar la observación y modificar en el sistema lo que corresponda. Luego, deberá solicitar nuevamente el patrocinio</a:t>
            </a:r>
            <a:r>
              <a:rPr lang="es-CL" sz="1400" dirty="0" smtClean="0"/>
              <a:t>.</a:t>
            </a:r>
            <a:endParaRPr lang="es-CL" sz="1400" dirty="0">
              <a:solidFill>
                <a:schemeClr val="tx1"/>
              </a:solidFill>
            </a:endParaRPr>
          </a:p>
          <a:p>
            <a:pPr marL="268288" algn="just"/>
            <a:endParaRPr lang="es-CL" sz="1400" dirty="0">
              <a:solidFill>
                <a:schemeClr val="tx1"/>
              </a:solidFill>
            </a:endParaRPr>
          </a:p>
          <a:p>
            <a:pPr marL="285750" indent="-285750" algn="just">
              <a:buFont typeface="Arial" panose="020B0604020202020204" pitchFamily="34" charset="0"/>
              <a:buChar char="•"/>
            </a:pPr>
            <a:r>
              <a:rPr lang="es-CL" sz="1400" dirty="0" smtClean="0">
                <a:solidFill>
                  <a:schemeClr val="tx1"/>
                </a:solidFill>
              </a:rPr>
              <a:t>Los </a:t>
            </a:r>
            <a:r>
              <a:rPr lang="es-CL" sz="1400" b="1" dirty="0" smtClean="0">
                <a:solidFill>
                  <a:schemeClr val="tx1"/>
                </a:solidFill>
              </a:rPr>
              <a:t>plazos para postular son impostergables</a:t>
            </a:r>
            <a:r>
              <a:rPr lang="es-CL" sz="1400" dirty="0" smtClean="0">
                <a:solidFill>
                  <a:schemeClr val="tx1"/>
                </a:solidFill>
              </a:rPr>
              <a:t>, téngalos presente.</a:t>
            </a:r>
            <a:endParaRPr lang="es-CL" sz="1400" dirty="0">
              <a:solidFill>
                <a:schemeClr val="tx1"/>
              </a:solidFill>
            </a:endParaRPr>
          </a:p>
        </p:txBody>
      </p:sp>
    </p:spTree>
    <p:extLst>
      <p:ext uri="{BB962C8B-B14F-4D97-AF65-F5344CB8AC3E}">
        <p14:creationId xmlns:p14="http://schemas.microsoft.com/office/powerpoint/2010/main" val="658119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14894" y="450219"/>
            <a:ext cx="7830589" cy="3801041"/>
          </a:xfrm>
          <a:prstGeom prst="rect">
            <a:avLst/>
          </a:prstGeom>
        </p:spPr>
        <p:txBody>
          <a:bodyPr wrap="square">
            <a:spAutoFit/>
          </a:bodyPr>
          <a:lstStyle/>
          <a:p>
            <a:pPr algn="ctr"/>
            <a:r>
              <a:rPr lang="es-CL" sz="2400" b="1" dirty="0" smtClean="0">
                <a:solidFill>
                  <a:srgbClr val="0070C0"/>
                </a:solidFill>
                <a:latin typeface="+mj-lt"/>
                <a:ea typeface="Verdana" panose="020B0604030504040204" pitchFamily="34" charset="0"/>
                <a:cs typeface="Verdana" panose="020B0604030504040204" pitchFamily="34" charset="0"/>
              </a:rPr>
              <a:t>Sistema de Evaluación</a:t>
            </a:r>
          </a:p>
          <a:p>
            <a:pPr algn="ctr"/>
            <a:r>
              <a:rPr lang="es-CL" sz="2000" b="1" dirty="0" smtClean="0">
                <a:solidFill>
                  <a:srgbClr val="0070C0"/>
                </a:solidFill>
                <a:latin typeface="+mj-lt"/>
                <a:ea typeface="Verdana" panose="020B0604030504040204" pitchFamily="34" charset="0"/>
                <a:cs typeface="Verdana" panose="020B0604030504040204" pitchFamily="34" charset="0"/>
              </a:rPr>
              <a:t>Admisibilidad</a:t>
            </a:r>
          </a:p>
          <a:p>
            <a:pPr algn="just"/>
            <a:endParaRPr lang="es-CL" b="1" dirty="0">
              <a:solidFill>
                <a:srgbClr val="0070C0"/>
              </a:solidFill>
              <a:latin typeface="+mj-lt"/>
              <a:ea typeface="Verdana" panose="020B0604030504040204" pitchFamily="34" charset="0"/>
              <a:cs typeface="Verdana" panose="020B0604030504040204" pitchFamily="34" charset="0"/>
            </a:endParaRPr>
          </a:p>
          <a:p>
            <a:pPr algn="just"/>
            <a:r>
              <a:rPr lang="es-CL" sz="1600" dirty="0">
                <a:latin typeface="+mj-lt"/>
              </a:rPr>
              <a:t>Los Grupos de Estudio realizan la </a:t>
            </a:r>
            <a:r>
              <a:rPr lang="es-CL" sz="1600" b="1" dirty="0">
                <a:latin typeface="+mj-lt"/>
              </a:rPr>
              <a:t>Revisión Preliminar de </a:t>
            </a:r>
            <a:r>
              <a:rPr lang="es-CL" sz="1600" b="1" dirty="0" smtClean="0">
                <a:latin typeface="+mj-lt"/>
              </a:rPr>
              <a:t>Proyectos </a:t>
            </a:r>
            <a:r>
              <a:rPr lang="es-CL" sz="1600" dirty="0" smtClean="0">
                <a:latin typeface="+mj-lt"/>
              </a:rPr>
              <a:t>con el objeto de verificar:</a:t>
            </a:r>
          </a:p>
          <a:p>
            <a:pPr algn="just"/>
            <a:endParaRPr lang="es-CL" sz="1600" b="1" dirty="0">
              <a:latin typeface="+mj-lt"/>
            </a:endParaRPr>
          </a:p>
          <a:p>
            <a:pPr marL="285750" indent="-285750" algn="just">
              <a:buFont typeface="Arial" panose="020B0604020202020204" pitchFamily="34" charset="0"/>
              <a:buChar char="•"/>
            </a:pPr>
            <a:r>
              <a:rPr lang="es-CL" sz="1600" dirty="0">
                <a:latin typeface="+mj-lt"/>
              </a:rPr>
              <a:t>C</a:t>
            </a:r>
            <a:r>
              <a:rPr lang="es-CL" sz="1600" dirty="0" smtClean="0">
                <a:latin typeface="+mj-lt"/>
              </a:rPr>
              <a:t>umplimiento </a:t>
            </a:r>
            <a:r>
              <a:rPr lang="es-CL" sz="1600" dirty="0">
                <a:latin typeface="+mj-lt"/>
              </a:rPr>
              <a:t>de </a:t>
            </a:r>
            <a:r>
              <a:rPr lang="es-CL" sz="1600" dirty="0" smtClean="0">
                <a:latin typeface="+mj-lt"/>
              </a:rPr>
              <a:t>bases.</a:t>
            </a:r>
          </a:p>
          <a:p>
            <a:pPr marL="285750" indent="-285750" algn="just">
              <a:buFont typeface="Arial" panose="020B0604020202020204" pitchFamily="34" charset="0"/>
              <a:buChar char="•"/>
            </a:pPr>
            <a:endParaRPr lang="es-CL" sz="1600" dirty="0" smtClean="0">
              <a:latin typeface="+mj-lt"/>
            </a:endParaRPr>
          </a:p>
          <a:p>
            <a:pPr marL="285750" indent="-285750" algn="just">
              <a:buFont typeface="Arial" panose="020B0604020202020204" pitchFamily="34" charset="0"/>
              <a:buChar char="•"/>
            </a:pPr>
            <a:r>
              <a:rPr lang="es-CL" sz="1600" dirty="0" smtClean="0">
                <a:latin typeface="+mj-lt"/>
              </a:rPr>
              <a:t>Pertinencia del Consejo y disciplina seleccionada.</a:t>
            </a:r>
          </a:p>
          <a:p>
            <a:pPr algn="just"/>
            <a:endParaRPr lang="es-CL" sz="1600" dirty="0" smtClean="0">
              <a:latin typeface="+mj-lt"/>
            </a:endParaRPr>
          </a:p>
          <a:p>
            <a:pPr marL="285750" indent="-285750" algn="just">
              <a:buFont typeface="Arial" panose="020B0604020202020204" pitchFamily="34" charset="0"/>
              <a:buChar char="•"/>
            </a:pPr>
            <a:r>
              <a:rPr lang="es-CL" sz="1600" dirty="0" smtClean="0">
                <a:latin typeface="+mj-lt"/>
              </a:rPr>
              <a:t>Indicar Certificaciones – Autorizaciones requeridas si el proyecto es adjudicado.</a:t>
            </a:r>
          </a:p>
          <a:p>
            <a:pPr marL="285750" indent="-285750" algn="just">
              <a:buFontTx/>
              <a:buChar char="-"/>
            </a:pPr>
            <a:endParaRPr lang="es-CL" dirty="0">
              <a:latin typeface="+mj-lt"/>
            </a:endParaRPr>
          </a:p>
          <a:p>
            <a:pPr algn="ctr"/>
            <a:r>
              <a:rPr lang="es-CL" sz="1600" b="1" dirty="0" smtClean="0">
                <a:latin typeface="+mj-lt"/>
                <a:ea typeface="Verdana" panose="020B0604030504040204" pitchFamily="34" charset="0"/>
                <a:cs typeface="Verdana" panose="020B0604030504040204" pitchFamily="34" charset="0"/>
              </a:rPr>
              <a:t>Todo cambio sugerido por el Grupo de Estudio debe ser autorizado por los Consejos Superiores de FONDECYT</a:t>
            </a:r>
            <a:endParaRPr lang="es-CL"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477702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429000" y="206106"/>
            <a:ext cx="7800599" cy="769938"/>
          </a:xfrm>
          <a:prstGeom prst="rect">
            <a:avLst/>
          </a:prstGeom>
        </p:spPr>
        <p:txBody>
          <a:bodyPr/>
          <a:lstStyle/>
          <a:p>
            <a:pPr marL="0" indent="0" algn="ctr">
              <a:buNone/>
            </a:pPr>
            <a:r>
              <a:rPr lang="es-CL" sz="2100" b="1" dirty="0" smtClean="0">
                <a:solidFill>
                  <a:srgbClr val="0070C0"/>
                </a:solidFill>
                <a:latin typeface="+mj-lt"/>
                <a:ea typeface="Verdana" panose="020B0604030504040204" pitchFamily="34" charset="0"/>
                <a:cs typeface="Verdana" panose="020B0604030504040204" pitchFamily="34" charset="0"/>
              </a:rPr>
              <a:t>Sistema de Evaluación</a:t>
            </a:r>
          </a:p>
          <a:p>
            <a:pPr marL="0" indent="0" algn="ctr">
              <a:buNone/>
            </a:pPr>
            <a:r>
              <a:rPr lang="es-CL" sz="2100" b="1" dirty="0" smtClean="0">
                <a:solidFill>
                  <a:srgbClr val="0070C0"/>
                </a:solidFill>
                <a:latin typeface="+mj-lt"/>
                <a:ea typeface="Verdana" panose="020B0604030504040204" pitchFamily="34" charset="0"/>
                <a:cs typeface="Verdana" panose="020B0604030504040204" pitchFamily="34" charset="0"/>
              </a:rPr>
              <a:t>Evaluación curricular Inv. Responsable</a:t>
            </a:r>
            <a:endParaRPr lang="es-CL" sz="2100" b="1" dirty="0">
              <a:solidFill>
                <a:srgbClr val="0070C0"/>
              </a:solidFill>
              <a:latin typeface="+mj-lt"/>
              <a:ea typeface="Verdana" panose="020B0604030504040204" pitchFamily="34" charset="0"/>
              <a:cs typeface="Verdana" panose="020B0604030504040204" pitchFamily="34" charset="0"/>
            </a:endParaRPr>
          </a:p>
          <a:p>
            <a:endParaRPr lang="es-CL" dirty="0"/>
          </a:p>
        </p:txBody>
      </p:sp>
      <p:sp>
        <p:nvSpPr>
          <p:cNvPr id="3" name="Marcador de contenido 2"/>
          <p:cNvSpPr>
            <a:spLocks noGrp="1"/>
          </p:cNvSpPr>
          <p:nvPr>
            <p:ph sz="quarter" idx="4294967295"/>
          </p:nvPr>
        </p:nvSpPr>
        <p:spPr>
          <a:xfrm>
            <a:off x="1002224" y="1126057"/>
            <a:ext cx="7351361" cy="3384550"/>
          </a:xfrm>
          <a:prstGeom prst="rect">
            <a:avLst/>
          </a:prstGeom>
        </p:spPr>
        <p:txBody>
          <a:bodyPr/>
          <a:lstStyle/>
          <a:p>
            <a:pPr marL="285750" indent="-285750" algn="just">
              <a:buFont typeface="Arial" panose="020B0604020202020204" pitchFamily="34" charset="0"/>
              <a:buChar char="•"/>
            </a:pPr>
            <a:endParaRPr lang="es-CL" sz="1400" dirty="0">
              <a:solidFill>
                <a:schemeClr val="tx1"/>
              </a:solidFill>
              <a:latin typeface="+mn-lt"/>
            </a:endParaRPr>
          </a:p>
          <a:p>
            <a:pPr marL="285750" indent="-285750" algn="just">
              <a:buFont typeface="Arial" panose="020B0604020202020204" pitchFamily="34" charset="0"/>
              <a:buChar char="•"/>
            </a:pPr>
            <a:r>
              <a:rPr lang="es-CL" sz="1600" b="1" dirty="0">
                <a:solidFill>
                  <a:schemeClr val="tx1"/>
                </a:solidFill>
                <a:latin typeface="+mn-lt"/>
              </a:rPr>
              <a:t>Proceso de Evaluación Curricular</a:t>
            </a:r>
            <a:r>
              <a:rPr lang="es-CL" sz="1600" dirty="0">
                <a:solidFill>
                  <a:schemeClr val="tx1"/>
                </a:solidFill>
                <a:latin typeface="+mn-lt"/>
              </a:rPr>
              <a:t>, de acuerdo a los criterios establecidos para cada grupo de estudio. En los Concursos Regular e Iniciación, investigadores(as) que obtengan un puntaje menor a 2 no continuarán a la segunda etapa de evaluación. </a:t>
            </a:r>
            <a:endParaRPr lang="es-CL" sz="1600" dirty="0" smtClean="0">
              <a:solidFill>
                <a:schemeClr val="tx1"/>
              </a:solidFill>
              <a:latin typeface="+mn-lt"/>
            </a:endParaRPr>
          </a:p>
          <a:p>
            <a:pPr marL="285750" indent="-285750" algn="just">
              <a:buFont typeface="Arial" panose="020B0604020202020204" pitchFamily="34" charset="0"/>
              <a:buChar char="•"/>
            </a:pPr>
            <a:endParaRPr lang="es-CL" sz="800" dirty="0">
              <a:solidFill>
                <a:schemeClr val="tx1"/>
              </a:solidFill>
              <a:latin typeface="+mj-lt"/>
            </a:endParaRPr>
          </a:p>
          <a:p>
            <a:pPr marL="268288" algn="just"/>
            <a:r>
              <a:rPr lang="es-CL" sz="1600" b="1" dirty="0">
                <a:solidFill>
                  <a:schemeClr val="tx1"/>
                </a:solidFill>
                <a:latin typeface="+mj-lt"/>
              </a:rPr>
              <a:t>Las publicaciones que </a:t>
            </a:r>
            <a:r>
              <a:rPr lang="es-CL" sz="1600" b="1" u="sng" dirty="0">
                <a:solidFill>
                  <a:schemeClr val="tx1"/>
                </a:solidFill>
                <a:latin typeface="+mj-lt"/>
              </a:rPr>
              <a:t>no se apeguen estrictamente a los criterios </a:t>
            </a:r>
            <a:r>
              <a:rPr lang="es-CL" sz="1600" b="1" dirty="0">
                <a:solidFill>
                  <a:schemeClr val="tx1"/>
                </a:solidFill>
                <a:latin typeface="+mj-lt"/>
              </a:rPr>
              <a:t>de evaluación curricular y requisitos de validación establecidos en cada Grupo de Estudio, </a:t>
            </a:r>
            <a:r>
              <a:rPr lang="es-CL" sz="1600" b="1" u="sng" dirty="0">
                <a:solidFill>
                  <a:schemeClr val="tx1"/>
                </a:solidFill>
                <a:latin typeface="+mj-lt"/>
              </a:rPr>
              <a:t>no serán consideradas</a:t>
            </a:r>
            <a:r>
              <a:rPr lang="es-CL" sz="1600" b="1" dirty="0">
                <a:solidFill>
                  <a:schemeClr val="tx1"/>
                </a:solidFill>
                <a:latin typeface="+mj-lt"/>
              </a:rPr>
              <a:t>. De igual modo, tampoco serán consideradas, aquéllas en que la </a:t>
            </a:r>
            <a:r>
              <a:rPr lang="es-CL" sz="1600" b="1" u="sng" dirty="0">
                <a:solidFill>
                  <a:schemeClr val="tx1"/>
                </a:solidFill>
                <a:latin typeface="+mj-lt"/>
              </a:rPr>
              <a:t>información entregada sea inconsistente</a:t>
            </a:r>
            <a:r>
              <a:rPr lang="es-CL" sz="1600" b="1" dirty="0">
                <a:solidFill>
                  <a:schemeClr val="tx1"/>
                </a:solidFill>
                <a:latin typeface="+mj-lt"/>
              </a:rPr>
              <a:t> con las bases de datos. A modo de ejemplo, nombre incorrecto de la revista, estado del manuscrito a la fecha de postulación, año de publicación</a:t>
            </a:r>
            <a:r>
              <a:rPr lang="es-CL" sz="1600" b="1" dirty="0" smtClean="0">
                <a:solidFill>
                  <a:schemeClr val="tx1"/>
                </a:solidFill>
                <a:latin typeface="+mj-lt"/>
              </a:rPr>
              <a:t>.</a:t>
            </a:r>
          </a:p>
          <a:p>
            <a:pPr marL="268288" algn="just"/>
            <a:endParaRPr lang="es-CL" sz="800" b="1" dirty="0">
              <a:solidFill>
                <a:schemeClr val="tx1"/>
              </a:solidFill>
              <a:latin typeface="+mj-lt"/>
            </a:endParaRPr>
          </a:p>
          <a:p>
            <a:pPr marL="268288" algn="just"/>
            <a:r>
              <a:rPr lang="es-ES" sz="1400" dirty="0">
                <a:solidFill>
                  <a:schemeClr val="tx1"/>
                </a:solidFill>
                <a:latin typeface="+mj-lt"/>
              </a:rPr>
              <a:t>Evite el ingreso manual de </a:t>
            </a:r>
            <a:r>
              <a:rPr lang="es-ES" sz="1400" dirty="0" smtClean="0">
                <a:solidFill>
                  <a:schemeClr val="tx1"/>
                </a:solidFill>
                <a:latin typeface="+mj-lt"/>
              </a:rPr>
              <a:t>publicaciones. </a:t>
            </a:r>
            <a:r>
              <a:rPr lang="es-CL" sz="1400" dirty="0">
                <a:latin typeface="+mj-lt"/>
              </a:rPr>
              <a:t>Utilice </a:t>
            </a:r>
            <a:r>
              <a:rPr lang="es-CL" sz="1400" dirty="0" smtClean="0">
                <a:latin typeface="+mj-lt"/>
              </a:rPr>
              <a:t>esta </a:t>
            </a:r>
            <a:r>
              <a:rPr lang="es-CL" sz="1400" dirty="0">
                <a:latin typeface="+mj-lt"/>
              </a:rPr>
              <a:t>opción </a:t>
            </a:r>
            <a:r>
              <a:rPr lang="es-CL" sz="1400" dirty="0" smtClean="0">
                <a:latin typeface="+mj-lt"/>
              </a:rPr>
              <a:t>solo </a:t>
            </a:r>
            <a:r>
              <a:rPr lang="es-CL" sz="1400" dirty="0">
                <a:latin typeface="+mj-lt"/>
              </a:rPr>
              <a:t>para informar </a:t>
            </a:r>
            <a:r>
              <a:rPr lang="es-CL" sz="1400" dirty="0" smtClean="0">
                <a:latin typeface="+mj-lt"/>
              </a:rPr>
              <a:t>aquellas </a:t>
            </a:r>
            <a:r>
              <a:rPr lang="es-CL" sz="1400" dirty="0">
                <a:latin typeface="+mj-lt"/>
              </a:rPr>
              <a:t>que se encuentren en estado “aceptadas” o “en prensa”. </a:t>
            </a:r>
          </a:p>
          <a:p>
            <a:pPr marL="268288" algn="just"/>
            <a:endParaRPr lang="es-CL" sz="1400" dirty="0">
              <a:solidFill>
                <a:schemeClr val="tx1"/>
              </a:solidFill>
              <a:latin typeface="+mj-lt"/>
            </a:endParaRPr>
          </a:p>
          <a:p>
            <a:pPr marL="285750" indent="-285750" algn="just">
              <a:buFont typeface="Arial" panose="020B0604020202020204" pitchFamily="34" charset="0"/>
              <a:buChar char="•"/>
            </a:pPr>
            <a:endParaRPr lang="es-CL" sz="1600" dirty="0">
              <a:solidFill>
                <a:schemeClr val="tx1"/>
              </a:solidFill>
              <a:latin typeface="+mn-lt"/>
            </a:endParaRPr>
          </a:p>
          <a:p>
            <a:pPr marL="285750" indent="-285750">
              <a:buFont typeface="Arial" panose="020B0604020202020204" pitchFamily="34" charset="0"/>
              <a:buChar char="•"/>
            </a:pPr>
            <a:endParaRPr lang="es-CL" sz="1600" dirty="0">
              <a:solidFill>
                <a:schemeClr val="tx1"/>
              </a:solidFill>
              <a:latin typeface="+mn-lt"/>
            </a:endParaRPr>
          </a:p>
          <a:p>
            <a:pPr marL="285750" indent="-285750">
              <a:buFont typeface="Arial" panose="020B0604020202020204" pitchFamily="34" charset="0"/>
              <a:buChar char="•"/>
            </a:pPr>
            <a:endParaRPr lang="es-CL" sz="1600" dirty="0">
              <a:solidFill>
                <a:schemeClr val="tx1"/>
              </a:solidFill>
              <a:latin typeface="+mn-lt"/>
            </a:endParaRPr>
          </a:p>
        </p:txBody>
      </p:sp>
    </p:spTree>
    <p:extLst>
      <p:ext uri="{BB962C8B-B14F-4D97-AF65-F5344CB8AC3E}">
        <p14:creationId xmlns:p14="http://schemas.microsoft.com/office/powerpoint/2010/main" val="18799249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4294967295"/>
          </p:nvPr>
        </p:nvSpPr>
        <p:spPr>
          <a:xfrm>
            <a:off x="552774" y="1144749"/>
            <a:ext cx="8007458" cy="3817937"/>
          </a:xfrm>
          <a:prstGeom prst="rect">
            <a:avLst/>
          </a:prstGeom>
        </p:spPr>
        <p:txBody>
          <a:bodyPr/>
          <a:lstStyle/>
          <a:p>
            <a:pPr marL="285750" indent="-285750" algn="just">
              <a:buFont typeface="Arial" panose="020B0604020202020204" pitchFamily="34" charset="0"/>
              <a:buChar char="•"/>
            </a:pPr>
            <a:r>
              <a:rPr lang="es-CL" sz="1600" dirty="0">
                <a:solidFill>
                  <a:schemeClr val="tx1"/>
                </a:solidFill>
                <a:latin typeface="+mn-lt"/>
              </a:rPr>
              <a:t>Los proyectos que siguen en concurso, serán evaluados en sus aspectos de calidad y viabilidad. </a:t>
            </a:r>
            <a:endParaRPr lang="es-CL" sz="1600" dirty="0" smtClean="0">
              <a:solidFill>
                <a:schemeClr val="tx1"/>
              </a:solidFill>
              <a:latin typeface="+mn-lt"/>
            </a:endParaRPr>
          </a:p>
          <a:p>
            <a:pPr marL="0" indent="0" algn="just">
              <a:buNone/>
            </a:pPr>
            <a:endParaRPr lang="es-CL" sz="1100" dirty="0">
              <a:solidFill>
                <a:schemeClr val="tx1"/>
              </a:solidFill>
              <a:latin typeface="+mn-lt"/>
            </a:endParaRPr>
          </a:p>
          <a:p>
            <a:pPr marL="285750" indent="-285750" algn="just">
              <a:buFont typeface="Arial" panose="020B0604020202020204" pitchFamily="34" charset="0"/>
              <a:buChar char="•"/>
            </a:pPr>
            <a:r>
              <a:rPr lang="es-CL" sz="1600" dirty="0">
                <a:solidFill>
                  <a:schemeClr val="tx1"/>
                </a:solidFill>
                <a:latin typeface="+mn-lt"/>
              </a:rPr>
              <a:t>Proceso de </a:t>
            </a:r>
            <a:r>
              <a:rPr lang="es-CL" sz="1600" b="1" dirty="0">
                <a:solidFill>
                  <a:schemeClr val="tx1"/>
                </a:solidFill>
                <a:latin typeface="+mn-lt"/>
              </a:rPr>
              <a:t>Designación de Evaluadores, </a:t>
            </a:r>
            <a:r>
              <a:rPr lang="es-CL" sz="1600" dirty="0">
                <a:solidFill>
                  <a:schemeClr val="tx1"/>
                </a:solidFill>
                <a:latin typeface="+mn-lt"/>
              </a:rPr>
              <a:t>dos modalidades evaluación: por panel y evaluación externa</a:t>
            </a:r>
            <a:r>
              <a:rPr lang="es-CL" sz="1600" dirty="0" smtClean="0">
                <a:solidFill>
                  <a:schemeClr val="tx1"/>
                </a:solidFill>
                <a:latin typeface="+mn-lt"/>
              </a:rPr>
              <a:t>.</a:t>
            </a:r>
          </a:p>
          <a:p>
            <a:pPr marL="285750" indent="-285750" algn="just">
              <a:buFont typeface="Arial" panose="020B0604020202020204" pitchFamily="34" charset="0"/>
              <a:buChar char="•"/>
            </a:pPr>
            <a:endParaRPr lang="es-CL" sz="1100" dirty="0">
              <a:solidFill>
                <a:schemeClr val="tx1"/>
              </a:solidFill>
              <a:latin typeface="+mn-lt"/>
            </a:endParaRPr>
          </a:p>
          <a:p>
            <a:pPr marL="285750" indent="-285750" algn="just">
              <a:buFont typeface="Arial" panose="020B0604020202020204" pitchFamily="34" charset="0"/>
              <a:buChar char="•"/>
            </a:pPr>
            <a:r>
              <a:rPr lang="es-CL" sz="1600" dirty="0">
                <a:solidFill>
                  <a:schemeClr val="tx1"/>
                </a:solidFill>
                <a:latin typeface="+mn-lt"/>
              </a:rPr>
              <a:t>Grupos de Estudio, </a:t>
            </a:r>
            <a:r>
              <a:rPr lang="es-CL" sz="1600" b="1" dirty="0">
                <a:solidFill>
                  <a:schemeClr val="tx1"/>
                </a:solidFill>
                <a:latin typeface="+mn-lt"/>
              </a:rPr>
              <a:t>analizan evaluaciones recibidas y su pertinencia</a:t>
            </a:r>
            <a:r>
              <a:rPr lang="es-CL" sz="1600" dirty="0">
                <a:solidFill>
                  <a:schemeClr val="tx1"/>
                </a:solidFill>
                <a:latin typeface="+mn-lt"/>
              </a:rPr>
              <a:t>. </a:t>
            </a:r>
            <a:endParaRPr lang="es-CL" sz="1600" dirty="0" smtClean="0">
              <a:solidFill>
                <a:schemeClr val="tx1"/>
              </a:solidFill>
              <a:latin typeface="+mn-lt"/>
            </a:endParaRPr>
          </a:p>
          <a:p>
            <a:pPr marL="285750" indent="-285750" algn="just">
              <a:buFont typeface="Arial" panose="020B0604020202020204" pitchFamily="34" charset="0"/>
              <a:buChar char="•"/>
            </a:pPr>
            <a:endParaRPr lang="es-CL" sz="1100" dirty="0">
              <a:solidFill>
                <a:schemeClr val="tx1"/>
              </a:solidFill>
              <a:latin typeface="+mn-lt"/>
            </a:endParaRPr>
          </a:p>
          <a:p>
            <a:pPr marL="285750" indent="-285750" algn="just">
              <a:buFont typeface="Arial" panose="020B0604020202020204" pitchFamily="34" charset="0"/>
              <a:buChar char="•"/>
            </a:pPr>
            <a:r>
              <a:rPr lang="es-CL" sz="1600" dirty="0">
                <a:solidFill>
                  <a:schemeClr val="tx1"/>
                </a:solidFill>
                <a:latin typeface="+mn-lt"/>
              </a:rPr>
              <a:t>Los Consejos Superiores </a:t>
            </a:r>
            <a:r>
              <a:rPr lang="es-CL" sz="1600" b="1" dirty="0" smtClean="0">
                <a:solidFill>
                  <a:schemeClr val="tx1"/>
                </a:solidFill>
                <a:latin typeface="+mn-lt"/>
              </a:rPr>
              <a:t>resuelven </a:t>
            </a:r>
            <a:r>
              <a:rPr lang="es-CL" sz="1600" b="1" dirty="0">
                <a:solidFill>
                  <a:schemeClr val="tx1"/>
                </a:solidFill>
                <a:latin typeface="+mn-lt"/>
              </a:rPr>
              <a:t>el concurso</a:t>
            </a:r>
            <a:r>
              <a:rPr lang="es-CL" sz="1600" dirty="0">
                <a:solidFill>
                  <a:schemeClr val="tx1"/>
                </a:solidFill>
                <a:latin typeface="+mn-lt"/>
              </a:rPr>
              <a:t>.</a:t>
            </a:r>
          </a:p>
          <a:p>
            <a:pPr marL="285750" indent="-285750">
              <a:buFont typeface="Arial" panose="020B0604020202020204" pitchFamily="34" charset="0"/>
              <a:buChar char="•"/>
            </a:pPr>
            <a:endParaRPr lang="es-CL" sz="1600" dirty="0">
              <a:solidFill>
                <a:schemeClr val="tx1"/>
              </a:solidFill>
              <a:latin typeface="+mn-lt"/>
            </a:endParaRPr>
          </a:p>
          <a:p>
            <a:pPr marL="285750" indent="-285750">
              <a:buFont typeface="Arial" panose="020B0604020202020204" pitchFamily="34" charset="0"/>
              <a:buChar char="•"/>
            </a:pPr>
            <a:endParaRPr lang="es-CL" sz="1600" dirty="0">
              <a:solidFill>
                <a:schemeClr val="tx1"/>
              </a:solidFill>
              <a:latin typeface="+mn-lt"/>
            </a:endParaRPr>
          </a:p>
        </p:txBody>
      </p:sp>
      <p:sp>
        <p:nvSpPr>
          <p:cNvPr id="4" name="Marcador de contenido 1">
            <a:extLst>
              <a:ext uri="{FF2B5EF4-FFF2-40B4-BE49-F238E27FC236}">
                <a16:creationId xmlns="" xmlns:a16="http://schemas.microsoft.com/office/drawing/2014/main" id="{43F44690-5352-C04B-9AFC-17EBB9126B24}"/>
              </a:ext>
            </a:extLst>
          </p:cNvPr>
          <p:cNvSpPr txBox="1">
            <a:spLocks/>
          </p:cNvSpPr>
          <p:nvPr/>
        </p:nvSpPr>
        <p:spPr>
          <a:xfrm>
            <a:off x="259528" y="429974"/>
            <a:ext cx="8300704" cy="517677"/>
          </a:xfrm>
          <a:prstGeom prst="rect">
            <a:avLst/>
          </a:prstGeom>
        </p:spPr>
        <p:txBody>
          <a:bodyPr vert="horz"/>
          <a:lstStyle>
            <a:lvl1pPr marL="0" indent="0" algn="l" defTabSz="342900" rtl="0" eaLnBrk="1" latinLnBrk="0" hangingPunct="1">
              <a:spcBef>
                <a:spcPct val="20000"/>
              </a:spcBef>
              <a:buFont typeface="Arial"/>
              <a:buNone/>
              <a:defRPr sz="2100" b="1" i="0" kern="1200">
                <a:solidFill>
                  <a:srgbClr val="4F81BD"/>
                </a:solidFill>
                <a:latin typeface="Verdana"/>
                <a:ea typeface="+mn-ea"/>
                <a:cs typeface="Verdana"/>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algn="ctr"/>
            <a:r>
              <a:rPr lang="es-CL" sz="2400" dirty="0" err="1" smtClean="0">
                <a:latin typeface="+mj-lt"/>
                <a:ea typeface="Verdana" panose="020B0604030504040204" pitchFamily="34" charset="0"/>
                <a:cs typeface="Verdana" panose="020B0604030504040204" pitchFamily="34" charset="0"/>
              </a:rPr>
              <a:t>Evaluaci</a:t>
            </a:r>
            <a:r>
              <a:rPr lang="es-ES" sz="2400" dirty="0" err="1" smtClean="0">
                <a:latin typeface="+mj-lt"/>
                <a:ea typeface="Verdana" panose="020B0604030504040204" pitchFamily="34" charset="0"/>
                <a:cs typeface="Verdana" panose="020B0604030504040204" pitchFamily="34" charset="0"/>
              </a:rPr>
              <a:t>ón</a:t>
            </a:r>
            <a:r>
              <a:rPr lang="es-ES" sz="2400" dirty="0" smtClean="0">
                <a:latin typeface="+mj-lt"/>
                <a:ea typeface="Verdana" panose="020B0604030504040204" pitchFamily="34" charset="0"/>
                <a:cs typeface="Verdana" panose="020B0604030504040204" pitchFamily="34" charset="0"/>
              </a:rPr>
              <a:t> Técnica</a:t>
            </a:r>
            <a:endParaRPr lang="es-CL" sz="2400" dirty="0" smtClean="0">
              <a:latin typeface="+mj-lt"/>
              <a:ea typeface="Verdana" panose="020B0604030504040204" pitchFamily="34" charset="0"/>
              <a:cs typeface="Verdana" panose="020B0604030504040204" pitchFamily="34" charset="0"/>
            </a:endParaRPr>
          </a:p>
          <a:p>
            <a:endParaRPr lang="es-CL" dirty="0"/>
          </a:p>
        </p:txBody>
      </p:sp>
    </p:spTree>
    <p:extLst>
      <p:ext uri="{BB962C8B-B14F-4D97-AF65-F5344CB8AC3E}">
        <p14:creationId xmlns:p14="http://schemas.microsoft.com/office/powerpoint/2010/main" val="39075861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1"/>
          <p:cNvSpPr>
            <a:spLocks noGrp="1"/>
          </p:cNvSpPr>
          <p:nvPr>
            <p:ph sz="quarter" idx="4294967295"/>
          </p:nvPr>
        </p:nvSpPr>
        <p:spPr>
          <a:xfrm>
            <a:off x="1424969" y="242489"/>
            <a:ext cx="5529262" cy="455613"/>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Factores de Evaluación</a:t>
            </a:r>
            <a:endParaRPr lang="es-CL" b="1" dirty="0">
              <a:solidFill>
                <a:srgbClr val="0070C0"/>
              </a:solidFill>
              <a:latin typeface="+mj-lt"/>
              <a:ea typeface="Verdana" panose="020B0604030504040204" pitchFamily="34" charset="0"/>
              <a:cs typeface="Verdana" panose="020B0604030504040204" pitchFamily="34" charset="0"/>
            </a:endParaRPr>
          </a:p>
        </p:txBody>
      </p:sp>
      <p:sp>
        <p:nvSpPr>
          <p:cNvPr id="7" name="Marcador de contenido 1"/>
          <p:cNvSpPr>
            <a:spLocks noGrp="1"/>
          </p:cNvSpPr>
          <p:nvPr>
            <p:ph sz="quarter" idx="4294967295"/>
          </p:nvPr>
        </p:nvSpPr>
        <p:spPr>
          <a:xfrm>
            <a:off x="1060683" y="763089"/>
            <a:ext cx="6977723" cy="455612"/>
          </a:xfrm>
          <a:prstGeom prst="rect">
            <a:avLst/>
          </a:prstGeom>
        </p:spPr>
        <p:txBody>
          <a:bodyPr/>
          <a:lstStyle/>
          <a:p>
            <a:pPr marL="0" indent="0" algn="ctr">
              <a:buNone/>
            </a:pPr>
            <a:r>
              <a:rPr lang="es-CL" sz="2000" b="1" dirty="0"/>
              <a:t>Concursos </a:t>
            </a:r>
            <a:r>
              <a:rPr lang="es-CL" sz="2000" b="1" dirty="0" smtClean="0"/>
              <a:t>Iniciación </a:t>
            </a:r>
            <a:r>
              <a:rPr lang="es-CL" sz="2000" b="1" dirty="0"/>
              <a:t>en Investigación</a:t>
            </a:r>
          </a:p>
        </p:txBody>
      </p:sp>
      <p:graphicFrame>
        <p:nvGraphicFramePr>
          <p:cNvPr id="6" name="Tabla 5"/>
          <p:cNvGraphicFramePr>
            <a:graphicFrameLocks noGrp="1"/>
          </p:cNvGraphicFramePr>
          <p:nvPr>
            <p:extLst>
              <p:ext uri="{D42A27DB-BD31-4B8C-83A1-F6EECF244321}">
                <p14:modId xmlns:p14="http://schemas.microsoft.com/office/powerpoint/2010/main" val="381014870"/>
              </p:ext>
            </p:extLst>
          </p:nvPr>
        </p:nvGraphicFramePr>
        <p:xfrm>
          <a:off x="1060683" y="1264288"/>
          <a:ext cx="6977724" cy="3140858"/>
        </p:xfrm>
        <a:graphic>
          <a:graphicData uri="http://schemas.openxmlformats.org/drawingml/2006/table">
            <a:tbl>
              <a:tblPr firstRow="1" firstCol="1" bandRow="1">
                <a:tableStyleId>{5C22544A-7EE6-4342-B048-85BDC9FD1C3A}</a:tableStyleId>
              </a:tblPr>
              <a:tblGrid>
                <a:gridCol w="1574452">
                  <a:extLst>
                    <a:ext uri="{9D8B030D-6E8A-4147-A177-3AD203B41FA5}">
                      <a16:colId xmlns="" xmlns:a16="http://schemas.microsoft.com/office/drawing/2014/main" val="20000"/>
                    </a:ext>
                  </a:extLst>
                </a:gridCol>
                <a:gridCol w="4621614">
                  <a:extLst>
                    <a:ext uri="{9D8B030D-6E8A-4147-A177-3AD203B41FA5}">
                      <a16:colId xmlns="" xmlns:a16="http://schemas.microsoft.com/office/drawing/2014/main" val="20002"/>
                    </a:ext>
                  </a:extLst>
                </a:gridCol>
                <a:gridCol w="781658">
                  <a:extLst>
                    <a:ext uri="{9D8B030D-6E8A-4147-A177-3AD203B41FA5}">
                      <a16:colId xmlns="" xmlns:a16="http://schemas.microsoft.com/office/drawing/2014/main" val="20003"/>
                    </a:ext>
                  </a:extLst>
                </a:gridCol>
              </a:tblGrid>
              <a:tr h="873596">
                <a:tc rowSpan="2">
                  <a:txBody>
                    <a:bodyPr/>
                    <a:lstStyle/>
                    <a:p>
                      <a:pPr algn="ctr">
                        <a:lnSpc>
                          <a:spcPct val="107000"/>
                        </a:lnSpc>
                        <a:spcAft>
                          <a:spcPts val="0"/>
                        </a:spcAft>
                      </a:pPr>
                      <a:r>
                        <a:rPr lang="es-ES_tradnl" sz="1100" dirty="0">
                          <a:effectLst/>
                          <a:latin typeface="+mj-lt"/>
                          <a:ea typeface="Verdana" panose="020B0604030504040204" pitchFamily="34" charset="0"/>
                          <a:cs typeface="Verdana" panose="020B0604030504040204" pitchFamily="34" charset="0"/>
                        </a:rPr>
                        <a:t>Evaluación del proyecto</a:t>
                      </a:r>
                      <a:endParaRPr lang="es-CL" sz="1100" dirty="0">
                        <a:effectLst/>
                        <a:latin typeface="+mj-lt"/>
                        <a:ea typeface="Verdana" panose="020B0604030504040204" pitchFamily="34" charset="0"/>
                        <a:cs typeface="Verdana" panose="020B0604030504040204" pitchFamily="34" charset="0"/>
                      </a:endParaRPr>
                    </a:p>
                  </a:txBody>
                  <a:tcPr marL="0" marR="0" marT="0" marB="0" anchor="ctr"/>
                </a:tc>
                <a:tc>
                  <a:txBody>
                    <a:bodyPr/>
                    <a:lstStyle/>
                    <a:p>
                      <a:pPr algn="just">
                        <a:lnSpc>
                          <a:spcPct val="107000"/>
                        </a:lnSpc>
                        <a:spcBef>
                          <a:spcPts val="200"/>
                        </a:spcBef>
                        <a:spcAft>
                          <a:spcPts val="200"/>
                        </a:spcAft>
                        <a:tabLst>
                          <a:tab pos="5715000" algn="l"/>
                          <a:tab pos="5943600" algn="r"/>
                        </a:tabLst>
                      </a:pPr>
                      <a:r>
                        <a:rPr lang="es-ES_tradnl" sz="1200" b="0" dirty="0">
                          <a:solidFill>
                            <a:schemeClr val="tx1"/>
                          </a:solidFill>
                          <a:effectLst/>
                          <a:latin typeface="+mj-lt"/>
                          <a:ea typeface="Verdana" panose="020B0604030504040204" pitchFamily="34" charset="0"/>
                          <a:cs typeface="Verdana" panose="020B0604030504040204" pitchFamily="34" charset="0"/>
                        </a:rPr>
                        <a:t>CALIDAD DE LA PROPUESTA:</a:t>
                      </a:r>
                      <a:endParaRPr lang="es-CL" sz="1800" b="0" dirty="0">
                        <a:solidFill>
                          <a:schemeClr val="tx1"/>
                        </a:solidFill>
                        <a:effectLst/>
                        <a:latin typeface="+mj-lt"/>
                        <a:ea typeface="Verdana" panose="020B0604030504040204" pitchFamily="34" charset="0"/>
                        <a:cs typeface="Verdana" panose="020B0604030504040204" pitchFamily="34" charset="0"/>
                      </a:endParaRPr>
                    </a:p>
                    <a:p>
                      <a:pPr algn="just">
                        <a:lnSpc>
                          <a:spcPct val="107000"/>
                        </a:lnSpc>
                        <a:spcBef>
                          <a:spcPts val="200"/>
                        </a:spcBef>
                        <a:spcAft>
                          <a:spcPts val="200"/>
                        </a:spcAft>
                        <a:tabLst>
                          <a:tab pos="5715000" algn="l"/>
                          <a:tab pos="5943600" algn="r"/>
                        </a:tabLst>
                      </a:pPr>
                      <a:r>
                        <a:rPr lang="es-ES_tradnl" sz="1050" b="0" dirty="0">
                          <a:solidFill>
                            <a:schemeClr val="tx1"/>
                          </a:solidFill>
                          <a:effectLst/>
                          <a:latin typeface="+mj-lt"/>
                          <a:ea typeface="Verdana" panose="020B0604030504040204" pitchFamily="34" charset="0"/>
                          <a:cs typeface="Verdana" panose="020B0604030504040204" pitchFamily="34" charset="0"/>
                        </a:rPr>
                        <a:t>Fundamentos teórico conceptuales, hipótesis, objetivos, metodología, novedad científica o tecnológica de la propuesta y potencial impacto. </a:t>
                      </a:r>
                      <a:endParaRPr lang="es-CL" sz="1400" b="0" dirty="0">
                        <a:solidFill>
                          <a:schemeClr val="tx1"/>
                        </a:solidFill>
                        <a:effectLst/>
                        <a:latin typeface="+mj-lt"/>
                        <a:ea typeface="Verdana" panose="020B0604030504040204" pitchFamily="34" charset="0"/>
                        <a:cs typeface="Verdana" panose="020B0604030504040204" pitchFamily="34" charset="0"/>
                      </a:endParaRPr>
                    </a:p>
                  </a:txBody>
                  <a:tcPr marL="68580" marR="68580" marT="0" marB="0" anchor="ctr">
                    <a:solidFill>
                      <a:schemeClr val="accent1">
                        <a:lumMod val="20000"/>
                        <a:lumOff val="80000"/>
                      </a:schemeClr>
                    </a:solidFill>
                  </a:tcPr>
                </a:tc>
                <a:tc>
                  <a:txBody>
                    <a:bodyPr/>
                    <a:lstStyle/>
                    <a:p>
                      <a:pPr algn="ctr">
                        <a:lnSpc>
                          <a:spcPct val="115000"/>
                        </a:lnSpc>
                        <a:spcBef>
                          <a:spcPts val="200"/>
                        </a:spcBef>
                        <a:spcAft>
                          <a:spcPts val="200"/>
                        </a:spcAft>
                      </a:pPr>
                      <a:r>
                        <a:rPr lang="es-ES_tradnl" sz="1200" b="0" dirty="0">
                          <a:solidFill>
                            <a:schemeClr val="tx1"/>
                          </a:solidFill>
                          <a:effectLst/>
                          <a:latin typeface="+mj-lt"/>
                          <a:ea typeface="Verdana" panose="020B0604030504040204" pitchFamily="34" charset="0"/>
                          <a:cs typeface="Verdana" panose="020B0604030504040204" pitchFamily="34" charset="0"/>
                        </a:rPr>
                        <a:t>40%</a:t>
                      </a:r>
                      <a:endParaRPr lang="es-CL" sz="1200" b="0" dirty="0">
                        <a:solidFill>
                          <a:schemeClr val="tx1"/>
                        </a:solidFill>
                        <a:effectLst/>
                        <a:latin typeface="+mj-lt"/>
                        <a:ea typeface="Verdana" panose="020B0604030504040204" pitchFamily="34" charset="0"/>
                        <a:cs typeface="Verdana" panose="020B0604030504040204" pitchFamily="34" charset="0"/>
                      </a:endParaRPr>
                    </a:p>
                  </a:txBody>
                  <a:tcPr marL="68580" marR="68580" marT="0" marB="0" anchor="ctr">
                    <a:solidFill>
                      <a:schemeClr val="accent1">
                        <a:lumMod val="20000"/>
                        <a:lumOff val="80000"/>
                      </a:schemeClr>
                    </a:solidFill>
                  </a:tcPr>
                </a:tc>
                <a:extLst>
                  <a:ext uri="{0D108BD9-81ED-4DB2-BD59-A6C34878D82A}">
                    <a16:rowId xmlns="" xmlns:a16="http://schemas.microsoft.com/office/drawing/2014/main" val="10000"/>
                  </a:ext>
                </a:extLst>
              </a:tr>
              <a:tr h="1367262">
                <a:tc vMerge="1">
                  <a:txBody>
                    <a:bodyPr/>
                    <a:lstStyle/>
                    <a:p>
                      <a:endParaRPr lang="es-CL"/>
                    </a:p>
                  </a:txBody>
                  <a:tcPr/>
                </a:tc>
                <a:tc>
                  <a:txBody>
                    <a:bodyPr/>
                    <a:lstStyle/>
                    <a:p>
                      <a:pPr algn="just">
                        <a:lnSpc>
                          <a:spcPct val="115000"/>
                        </a:lnSpc>
                        <a:spcBef>
                          <a:spcPts val="200"/>
                        </a:spcBef>
                        <a:spcAft>
                          <a:spcPts val="200"/>
                        </a:spcAft>
                      </a:pPr>
                      <a:r>
                        <a:rPr lang="es-ES" sz="1200" b="0" dirty="0">
                          <a:solidFill>
                            <a:schemeClr val="tx1"/>
                          </a:solidFill>
                          <a:effectLst/>
                          <a:latin typeface="+mj-lt"/>
                          <a:ea typeface="Verdana" panose="020B0604030504040204" pitchFamily="34" charset="0"/>
                          <a:cs typeface="Verdana" panose="020B0604030504040204" pitchFamily="34" charset="0"/>
                        </a:rPr>
                        <a:t>VIABILIDAD</a:t>
                      </a:r>
                      <a:endParaRPr lang="es-CL" sz="1200" b="0" dirty="0">
                        <a:solidFill>
                          <a:schemeClr val="tx1"/>
                        </a:solidFill>
                        <a:effectLst/>
                        <a:latin typeface="+mj-lt"/>
                        <a:ea typeface="Verdana" panose="020B0604030504040204" pitchFamily="34" charset="0"/>
                        <a:cs typeface="Verdana" panose="020B0604030504040204" pitchFamily="34" charset="0"/>
                      </a:endParaRPr>
                    </a:p>
                    <a:p>
                      <a:pPr algn="just">
                        <a:lnSpc>
                          <a:spcPct val="115000"/>
                        </a:lnSpc>
                        <a:spcBef>
                          <a:spcPts val="200"/>
                        </a:spcBef>
                        <a:spcAft>
                          <a:spcPts val="200"/>
                        </a:spcAft>
                      </a:pPr>
                      <a:r>
                        <a:rPr lang="es-ES_tradnl" sz="1050" b="0" dirty="0">
                          <a:solidFill>
                            <a:schemeClr val="tx1"/>
                          </a:solidFill>
                          <a:effectLst/>
                          <a:latin typeface="+mj-lt"/>
                          <a:ea typeface="Verdana" panose="020B0604030504040204" pitchFamily="34" charset="0"/>
                          <a:cs typeface="Verdana" panose="020B0604030504040204" pitchFamily="34" charset="0"/>
                        </a:rPr>
                        <a:t>Coherencia plan de trabajo/metodología/objetivos</a:t>
                      </a:r>
                      <a:endParaRPr lang="es-CL" sz="1050" b="0" dirty="0">
                        <a:solidFill>
                          <a:schemeClr val="tx1"/>
                        </a:solidFill>
                        <a:effectLst/>
                        <a:latin typeface="+mj-lt"/>
                        <a:ea typeface="Verdana" panose="020B0604030504040204" pitchFamily="34" charset="0"/>
                        <a:cs typeface="Verdana" panose="020B0604030504040204" pitchFamily="34" charset="0"/>
                      </a:endParaRPr>
                    </a:p>
                    <a:p>
                      <a:pPr algn="just">
                        <a:lnSpc>
                          <a:spcPct val="115000"/>
                        </a:lnSpc>
                        <a:spcBef>
                          <a:spcPts val="200"/>
                        </a:spcBef>
                        <a:spcAft>
                          <a:spcPts val="200"/>
                        </a:spcAft>
                      </a:pPr>
                      <a:r>
                        <a:rPr lang="es-ES_tradnl" sz="1050" b="0" dirty="0">
                          <a:solidFill>
                            <a:schemeClr val="tx1"/>
                          </a:solidFill>
                          <a:effectLst/>
                          <a:latin typeface="+mj-lt"/>
                          <a:ea typeface="Verdana" panose="020B0604030504040204" pitchFamily="34" charset="0"/>
                          <a:cs typeface="Verdana" panose="020B0604030504040204" pitchFamily="34" charset="0"/>
                        </a:rPr>
                        <a:t>Factibilidad de la propuesta</a:t>
                      </a:r>
                      <a:endParaRPr lang="es-CL" sz="1050" b="0" dirty="0">
                        <a:solidFill>
                          <a:schemeClr val="tx1"/>
                        </a:solidFill>
                        <a:effectLst/>
                        <a:latin typeface="+mj-lt"/>
                        <a:ea typeface="Verdana" panose="020B0604030504040204" pitchFamily="34" charset="0"/>
                        <a:cs typeface="Verdana" panose="020B0604030504040204" pitchFamily="34" charset="0"/>
                      </a:endParaRPr>
                    </a:p>
                    <a:p>
                      <a:pPr marL="0" indent="0" algn="just">
                        <a:lnSpc>
                          <a:spcPct val="115000"/>
                        </a:lnSpc>
                        <a:spcBef>
                          <a:spcPts val="200"/>
                        </a:spcBef>
                        <a:spcAft>
                          <a:spcPts val="200"/>
                        </a:spcAft>
                        <a:buFontTx/>
                        <a:buNone/>
                      </a:pPr>
                      <a:r>
                        <a:rPr lang="es-ES_tradnl" sz="1050" b="0" dirty="0">
                          <a:solidFill>
                            <a:schemeClr val="tx1"/>
                          </a:solidFill>
                          <a:effectLst/>
                          <a:latin typeface="+mj-lt"/>
                          <a:ea typeface="Verdana" panose="020B0604030504040204" pitchFamily="34" charset="0"/>
                          <a:cs typeface="Verdana" panose="020B0604030504040204" pitchFamily="34" charset="0"/>
                        </a:rPr>
                        <a:t>Disponibilidad de recursos e infraestructura</a:t>
                      </a:r>
                    </a:p>
                    <a:p>
                      <a:pPr marL="0" marR="0" indent="0" algn="just" defTabSz="914400" rtl="0" eaLnBrk="1" fontAlgn="auto" latinLnBrk="0" hangingPunct="1">
                        <a:lnSpc>
                          <a:spcPct val="115000"/>
                        </a:lnSpc>
                        <a:spcBef>
                          <a:spcPts val="200"/>
                        </a:spcBef>
                        <a:spcAft>
                          <a:spcPts val="200"/>
                        </a:spcAft>
                        <a:buClrTx/>
                        <a:buSzTx/>
                        <a:buFontTx/>
                        <a:buNone/>
                        <a:tabLst/>
                        <a:defRPr/>
                      </a:pPr>
                      <a:r>
                        <a:rPr lang="es-CL" sz="1050" b="0" kern="1200" dirty="0">
                          <a:solidFill>
                            <a:schemeClr val="tx1"/>
                          </a:solidFill>
                          <a:effectLst/>
                          <a:latin typeface="+mj-lt"/>
                          <a:ea typeface="Verdana" panose="020B0604030504040204" pitchFamily="34" charset="0"/>
                          <a:cs typeface="Verdana" panose="020B0604030504040204" pitchFamily="34" charset="0"/>
                        </a:rPr>
                        <a:t>Porcentaje de aportes solicitados en relación con el costo total del proyecto (*)</a:t>
                      </a:r>
                    </a:p>
                  </a:txBody>
                  <a:tcPr marL="68580" marR="68580" marT="0" marB="0" anchor="ctr">
                    <a:solidFill>
                      <a:schemeClr val="accent1">
                        <a:lumMod val="20000"/>
                        <a:lumOff val="80000"/>
                      </a:schemeClr>
                    </a:solidFill>
                  </a:tcPr>
                </a:tc>
                <a:tc>
                  <a:txBody>
                    <a:bodyPr/>
                    <a:lstStyle/>
                    <a:p>
                      <a:pPr algn="ctr">
                        <a:lnSpc>
                          <a:spcPct val="115000"/>
                        </a:lnSpc>
                        <a:spcBef>
                          <a:spcPts val="200"/>
                        </a:spcBef>
                        <a:spcAft>
                          <a:spcPts val="200"/>
                        </a:spcAft>
                      </a:pPr>
                      <a:r>
                        <a:rPr lang="es-ES_tradnl" sz="1200" b="0" dirty="0">
                          <a:solidFill>
                            <a:schemeClr val="tx1"/>
                          </a:solidFill>
                          <a:effectLst/>
                          <a:latin typeface="+mj-lt"/>
                          <a:ea typeface="Verdana" panose="020B0604030504040204" pitchFamily="34" charset="0"/>
                          <a:cs typeface="Verdana" panose="020B0604030504040204" pitchFamily="34" charset="0"/>
                        </a:rPr>
                        <a:t>30%</a:t>
                      </a:r>
                      <a:endParaRPr lang="es-CL" sz="1200" b="0" dirty="0">
                        <a:solidFill>
                          <a:schemeClr val="tx1"/>
                        </a:solidFill>
                        <a:effectLst/>
                        <a:latin typeface="+mj-lt"/>
                        <a:ea typeface="Verdana" panose="020B0604030504040204" pitchFamily="34" charset="0"/>
                        <a:cs typeface="Verdana" panose="020B0604030504040204" pitchFamily="34" charset="0"/>
                      </a:endParaRPr>
                    </a:p>
                  </a:txBody>
                  <a:tcPr marL="68580" marR="68580" marT="0" marB="0" anchor="ctr">
                    <a:solidFill>
                      <a:schemeClr val="accent1">
                        <a:lumMod val="20000"/>
                        <a:lumOff val="80000"/>
                      </a:schemeClr>
                    </a:solidFill>
                  </a:tcPr>
                </a:tc>
                <a:extLst>
                  <a:ext uri="{0D108BD9-81ED-4DB2-BD59-A6C34878D82A}">
                    <a16:rowId xmlns="" xmlns:a16="http://schemas.microsoft.com/office/drawing/2014/main" val="10001"/>
                  </a:ext>
                </a:extLst>
              </a:tr>
              <a:tr h="900000">
                <a:tc>
                  <a:txBody>
                    <a:bodyPr/>
                    <a:lstStyle/>
                    <a:p>
                      <a:pPr algn="ctr">
                        <a:lnSpc>
                          <a:spcPct val="115000"/>
                        </a:lnSpc>
                        <a:spcBef>
                          <a:spcPts val="200"/>
                        </a:spcBef>
                        <a:spcAft>
                          <a:spcPts val="200"/>
                        </a:spcAft>
                      </a:pPr>
                      <a:r>
                        <a:rPr lang="es-ES_tradnl" sz="1100" b="1" kern="1200" dirty="0">
                          <a:solidFill>
                            <a:schemeClr val="lt1"/>
                          </a:solidFill>
                          <a:effectLst/>
                          <a:latin typeface="+mj-lt"/>
                          <a:ea typeface="Verdana" panose="020B0604030504040204" pitchFamily="34" charset="0"/>
                          <a:cs typeface="Verdana" panose="020B0604030504040204" pitchFamily="34" charset="0"/>
                        </a:rPr>
                        <a:t>Evaluación curricular</a:t>
                      </a:r>
                      <a:endParaRPr lang="es-CL" sz="1100" b="1" kern="1200" dirty="0">
                        <a:solidFill>
                          <a:schemeClr val="lt1"/>
                        </a:solidFill>
                        <a:effectLst/>
                        <a:latin typeface="+mj-lt"/>
                        <a:ea typeface="Verdana" panose="020B0604030504040204" pitchFamily="34" charset="0"/>
                        <a:cs typeface="Verdana" panose="020B0604030504040204" pitchFamily="34" charset="0"/>
                      </a:endParaRPr>
                    </a:p>
                  </a:txBody>
                  <a:tcPr marL="68580" marR="68580" marT="0" marB="0" anchor="ctr"/>
                </a:tc>
                <a:tc>
                  <a:txBody>
                    <a:bodyPr/>
                    <a:lstStyle/>
                    <a:p>
                      <a:pPr algn="just">
                        <a:lnSpc>
                          <a:spcPct val="115000"/>
                        </a:lnSpc>
                        <a:spcBef>
                          <a:spcPts val="200"/>
                        </a:spcBef>
                        <a:spcAft>
                          <a:spcPts val="200"/>
                        </a:spcAft>
                        <a:tabLst>
                          <a:tab pos="5715000" algn="l"/>
                          <a:tab pos="5943600" algn="r"/>
                        </a:tabLst>
                      </a:pPr>
                      <a:endParaRPr lang="es-ES_tradnl" sz="800" b="0" kern="1200" dirty="0" smtClean="0">
                        <a:solidFill>
                          <a:schemeClr val="tx1"/>
                        </a:solidFill>
                        <a:effectLst/>
                        <a:latin typeface="+mn-lt"/>
                        <a:ea typeface="Verdana" panose="020B0604030504040204" pitchFamily="34" charset="0"/>
                        <a:cs typeface="Verdana" panose="020B0604030504040204" pitchFamily="34" charset="0"/>
                      </a:endParaRPr>
                    </a:p>
                    <a:p>
                      <a:pPr algn="just">
                        <a:lnSpc>
                          <a:spcPct val="115000"/>
                        </a:lnSpc>
                        <a:spcBef>
                          <a:spcPts val="200"/>
                        </a:spcBef>
                        <a:spcAft>
                          <a:spcPts val="200"/>
                        </a:spcAft>
                        <a:tabLst>
                          <a:tab pos="5715000" algn="l"/>
                          <a:tab pos="5943600" algn="r"/>
                        </a:tabLst>
                      </a:pPr>
                      <a:r>
                        <a:rPr lang="es-ES_tradnl" sz="1200" b="0" kern="1200" dirty="0" smtClean="0">
                          <a:solidFill>
                            <a:schemeClr val="tx1"/>
                          </a:solidFill>
                          <a:effectLst/>
                          <a:latin typeface="+mn-lt"/>
                          <a:ea typeface="Verdana" panose="020B0604030504040204" pitchFamily="34" charset="0"/>
                          <a:cs typeface="Verdana" panose="020B0604030504040204" pitchFamily="34" charset="0"/>
                        </a:rPr>
                        <a:t>CURRICULUM</a:t>
                      </a:r>
                      <a:endParaRPr lang="es-ES_tradnl" sz="1200" b="0" dirty="0">
                        <a:solidFill>
                          <a:schemeClr val="tx1"/>
                        </a:solidFill>
                        <a:effectLst/>
                        <a:latin typeface="+mj-lt"/>
                        <a:ea typeface="Verdana" panose="020B0604030504040204" pitchFamily="34" charset="0"/>
                        <a:cs typeface="Verdana" panose="020B0604030504040204" pitchFamily="34" charset="0"/>
                      </a:endParaRPr>
                    </a:p>
                    <a:p>
                      <a:pPr algn="just">
                        <a:lnSpc>
                          <a:spcPct val="115000"/>
                        </a:lnSpc>
                        <a:spcBef>
                          <a:spcPts val="200"/>
                        </a:spcBef>
                        <a:spcAft>
                          <a:spcPts val="200"/>
                        </a:spcAft>
                        <a:tabLst>
                          <a:tab pos="5715000" algn="l"/>
                          <a:tab pos="5943600" algn="r"/>
                        </a:tabLst>
                      </a:pPr>
                      <a:r>
                        <a:rPr lang="es-ES_tradnl" sz="1050" b="0" dirty="0">
                          <a:solidFill>
                            <a:schemeClr val="tx1"/>
                          </a:solidFill>
                          <a:effectLst/>
                          <a:latin typeface="+mj-lt"/>
                          <a:ea typeface="Verdana" panose="020B0604030504040204" pitchFamily="34" charset="0"/>
                          <a:cs typeface="Verdana" panose="020B0604030504040204" pitchFamily="34" charset="0"/>
                        </a:rPr>
                        <a:t>Productividad </a:t>
                      </a:r>
                      <a:r>
                        <a:rPr lang="es-ES_tradnl" sz="1050" b="0" dirty="0" smtClean="0">
                          <a:solidFill>
                            <a:schemeClr val="tx1"/>
                          </a:solidFill>
                          <a:effectLst/>
                          <a:latin typeface="+mj-lt"/>
                          <a:ea typeface="Verdana" panose="020B0604030504040204" pitchFamily="34" charset="0"/>
                          <a:cs typeface="Verdana" panose="020B0604030504040204" pitchFamily="34" charset="0"/>
                        </a:rPr>
                        <a:t>Investigador Responsable</a:t>
                      </a:r>
                      <a:endParaRPr lang="es-CL" sz="1400" b="0" dirty="0" smtClean="0">
                        <a:solidFill>
                          <a:schemeClr val="tx1"/>
                        </a:solidFill>
                        <a:effectLst/>
                        <a:latin typeface="+mj-lt"/>
                        <a:ea typeface="Verdana" panose="020B0604030504040204" pitchFamily="34" charset="0"/>
                        <a:cs typeface="Verdana" panose="020B0604030504040204" pitchFamily="34" charset="0"/>
                      </a:endParaRPr>
                    </a:p>
                    <a:p>
                      <a:pPr algn="just">
                        <a:lnSpc>
                          <a:spcPct val="115000"/>
                        </a:lnSpc>
                        <a:spcBef>
                          <a:spcPts val="200"/>
                        </a:spcBef>
                        <a:spcAft>
                          <a:spcPts val="200"/>
                        </a:spcAft>
                        <a:tabLst>
                          <a:tab pos="5715000" algn="l"/>
                          <a:tab pos="5943600" algn="r"/>
                        </a:tabLst>
                      </a:pPr>
                      <a:endParaRPr lang="es-ES_tradnl" sz="1050" b="0" dirty="0" smtClean="0">
                        <a:solidFill>
                          <a:schemeClr val="tx1"/>
                        </a:solidFill>
                        <a:effectLst/>
                        <a:latin typeface="+mj-lt"/>
                        <a:ea typeface="Verdana" panose="020B0604030504040204" pitchFamily="34" charset="0"/>
                        <a:cs typeface="Verdana" panose="020B0604030504040204" pitchFamily="34" charset="0"/>
                      </a:endParaRPr>
                    </a:p>
                  </a:txBody>
                  <a:tcPr marL="68580" marR="68580" marT="0" marB="0" anchor="ctr">
                    <a:solidFill>
                      <a:schemeClr val="accent1">
                        <a:lumMod val="20000"/>
                        <a:lumOff val="80000"/>
                      </a:schemeClr>
                    </a:solidFill>
                  </a:tcPr>
                </a:tc>
                <a:tc>
                  <a:txBody>
                    <a:bodyPr/>
                    <a:lstStyle/>
                    <a:p>
                      <a:pPr algn="ctr">
                        <a:lnSpc>
                          <a:spcPct val="115000"/>
                        </a:lnSpc>
                        <a:spcBef>
                          <a:spcPts val="200"/>
                        </a:spcBef>
                        <a:spcAft>
                          <a:spcPts val="200"/>
                        </a:spcAft>
                      </a:pPr>
                      <a:r>
                        <a:rPr lang="es-ES_tradnl" sz="1200" b="0" dirty="0">
                          <a:solidFill>
                            <a:schemeClr val="tx1"/>
                          </a:solidFill>
                          <a:effectLst/>
                          <a:latin typeface="+mj-lt"/>
                          <a:ea typeface="Verdana" panose="020B0604030504040204" pitchFamily="34" charset="0"/>
                          <a:cs typeface="Verdana" panose="020B0604030504040204" pitchFamily="34" charset="0"/>
                        </a:rPr>
                        <a:t>30%</a:t>
                      </a:r>
                      <a:endParaRPr lang="es-CL" sz="1200" b="0" dirty="0">
                        <a:solidFill>
                          <a:schemeClr val="tx1"/>
                        </a:solidFill>
                        <a:effectLst/>
                        <a:latin typeface="+mj-lt"/>
                        <a:ea typeface="Verdana" panose="020B0604030504040204" pitchFamily="34" charset="0"/>
                        <a:cs typeface="Verdana" panose="020B0604030504040204" pitchFamily="34" charset="0"/>
                      </a:endParaRPr>
                    </a:p>
                  </a:txBody>
                  <a:tcPr marL="68580" marR="68580" marT="0" marB="0" anchor="ctr">
                    <a:solidFill>
                      <a:schemeClr val="accent1">
                        <a:lumMod val="20000"/>
                        <a:lumOff val="80000"/>
                      </a:schemeClr>
                    </a:solidFill>
                  </a:tcPr>
                </a:tc>
                <a:extLst>
                  <a:ext uri="{0D108BD9-81ED-4DB2-BD59-A6C34878D82A}">
                    <a16:rowId xmlns="" xmlns:a16="http://schemas.microsoft.com/office/drawing/2014/main" val="10002"/>
                  </a:ext>
                </a:extLst>
              </a:tr>
            </a:tbl>
          </a:graphicData>
        </a:graphic>
      </p:graphicFrame>
      <p:sp>
        <p:nvSpPr>
          <p:cNvPr id="8" name="Rectángulo 7"/>
          <p:cNvSpPr/>
          <p:nvPr/>
        </p:nvSpPr>
        <p:spPr>
          <a:xfrm>
            <a:off x="2347042" y="4628877"/>
            <a:ext cx="6247118" cy="215444"/>
          </a:xfrm>
          <a:prstGeom prst="rect">
            <a:avLst/>
          </a:prstGeom>
        </p:spPr>
        <p:txBody>
          <a:bodyPr wrap="square">
            <a:spAutoFit/>
          </a:bodyPr>
          <a:lstStyle/>
          <a:p>
            <a:r>
              <a:rPr lang="es-CL" sz="800" dirty="0">
                <a:latin typeface="Verdana" panose="020B0604030504040204" pitchFamily="34" charset="0"/>
              </a:rPr>
              <a:t>* Ese criterio solo aplica a los proyectos a evaluar por el Consejo de Desarrollo Tecnológico.</a:t>
            </a:r>
            <a:endParaRPr lang="es-CL" sz="1400" dirty="0"/>
          </a:p>
        </p:txBody>
      </p:sp>
    </p:spTree>
    <p:extLst>
      <p:ext uri="{BB962C8B-B14F-4D97-AF65-F5344CB8AC3E}">
        <p14:creationId xmlns:p14="http://schemas.microsoft.com/office/powerpoint/2010/main" val="1587625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508294" y="299336"/>
            <a:ext cx="7577765"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Algunas sugerencias para la </a:t>
            </a:r>
            <a:r>
              <a:rPr lang="es-CL" b="1" dirty="0" err="1" smtClean="0">
                <a:solidFill>
                  <a:srgbClr val="0070C0"/>
                </a:solidFill>
                <a:latin typeface="+mj-lt"/>
                <a:ea typeface="Verdana" panose="020B0604030504040204" pitchFamily="34" charset="0"/>
                <a:cs typeface="Verdana" panose="020B0604030504040204" pitchFamily="34" charset="0"/>
              </a:rPr>
              <a:t>postulaci</a:t>
            </a:r>
            <a:r>
              <a:rPr lang="es-ES" b="1" dirty="0" err="1" smtClean="0">
                <a:solidFill>
                  <a:srgbClr val="0070C0"/>
                </a:solidFill>
                <a:latin typeface="+mj-lt"/>
                <a:ea typeface="Verdana" panose="020B0604030504040204" pitchFamily="34" charset="0"/>
                <a:cs typeface="Verdana" panose="020B0604030504040204" pitchFamily="34" charset="0"/>
              </a:rPr>
              <a:t>ón</a:t>
            </a:r>
            <a:r>
              <a:rPr lang="es-ES" b="1" dirty="0" smtClean="0">
                <a:solidFill>
                  <a:srgbClr val="0070C0"/>
                </a:solidFill>
                <a:latin typeface="+mj-lt"/>
                <a:ea typeface="Verdana" panose="020B0604030504040204" pitchFamily="34" charset="0"/>
                <a:cs typeface="Verdana" panose="020B0604030504040204" pitchFamily="34" charset="0"/>
              </a:rPr>
              <a:t>…</a:t>
            </a:r>
            <a:endParaRPr lang="es-CL" b="1" dirty="0">
              <a:solidFill>
                <a:srgbClr val="0070C0"/>
              </a:solidFill>
              <a:latin typeface="+mj-lt"/>
              <a:ea typeface="Verdana" panose="020B0604030504040204" pitchFamily="34" charset="0"/>
              <a:cs typeface="Verdana" panose="020B0604030504040204" pitchFamily="34" charset="0"/>
            </a:endParaRPr>
          </a:p>
          <a:p>
            <a:endParaRPr lang="es-CL" dirty="0">
              <a:latin typeface="+mj-lt"/>
            </a:endParaRPr>
          </a:p>
        </p:txBody>
      </p:sp>
      <p:sp>
        <p:nvSpPr>
          <p:cNvPr id="3" name="Marcador de contenido 2"/>
          <p:cNvSpPr>
            <a:spLocks noGrp="1"/>
          </p:cNvSpPr>
          <p:nvPr>
            <p:ph sz="quarter" idx="4294967295"/>
          </p:nvPr>
        </p:nvSpPr>
        <p:spPr>
          <a:xfrm>
            <a:off x="1017188" y="903797"/>
            <a:ext cx="7290686" cy="3676516"/>
          </a:xfrm>
          <a:prstGeom prst="rect">
            <a:avLst/>
          </a:prstGeom>
        </p:spPr>
        <p:txBody>
          <a:bodyPr/>
          <a:lstStyle/>
          <a:p>
            <a:pPr marL="285750" indent="-285750" algn="just">
              <a:spcAft>
                <a:spcPts val="1200"/>
              </a:spcAft>
              <a:buFont typeface="Arial" panose="020B0604020202020204" pitchFamily="34" charset="0"/>
              <a:buChar char="•"/>
            </a:pPr>
            <a:r>
              <a:rPr lang="es-ES" sz="1600" dirty="0"/>
              <a:t>Revise detalladamente las bases del concurso de la convocatoria. Cada año pueden contener cambios.  </a:t>
            </a:r>
            <a:endParaRPr lang="es-CL" sz="1600" dirty="0" smtClean="0">
              <a:solidFill>
                <a:schemeClr val="tx1"/>
              </a:solidFill>
              <a:latin typeface="+mn-lt"/>
            </a:endParaRPr>
          </a:p>
          <a:p>
            <a:pPr marL="285750" indent="-285750" algn="just">
              <a:spcAft>
                <a:spcPts val="1200"/>
              </a:spcAft>
              <a:buFont typeface="Arial" panose="020B0604020202020204" pitchFamily="34" charset="0"/>
              <a:buChar char="•"/>
            </a:pPr>
            <a:r>
              <a:rPr lang="es-CL" sz="1600" dirty="0"/>
              <a:t>Anualmente postulan cerca de 4.000 proyectos a los distintos Concursos </a:t>
            </a:r>
            <a:r>
              <a:rPr lang="es-CL" sz="1600" dirty="0" smtClean="0"/>
              <a:t>FONDECYT, por lo que se sugiere p</a:t>
            </a:r>
            <a:r>
              <a:rPr lang="es-CL" sz="1600" dirty="0" smtClean="0">
                <a:solidFill>
                  <a:schemeClr val="tx1"/>
                </a:solidFill>
                <a:latin typeface="+mn-lt"/>
              </a:rPr>
              <a:t>reparar </a:t>
            </a:r>
            <a:r>
              <a:rPr lang="es-CL" sz="1600" dirty="0">
                <a:solidFill>
                  <a:schemeClr val="tx1"/>
                </a:solidFill>
                <a:latin typeface="+mn-lt"/>
              </a:rPr>
              <a:t>la postulaci</a:t>
            </a:r>
            <a:r>
              <a:rPr lang="es-ES" sz="1600" dirty="0">
                <a:solidFill>
                  <a:schemeClr val="tx1"/>
                </a:solidFill>
                <a:latin typeface="+mn-lt"/>
              </a:rPr>
              <a:t>ón con tiempo. Una vez cargados los archivos y datos, </a:t>
            </a:r>
            <a:r>
              <a:rPr lang="es-ES" sz="1600" dirty="0" smtClean="0">
                <a:solidFill>
                  <a:schemeClr val="tx1"/>
                </a:solidFill>
                <a:latin typeface="+mn-lt"/>
              </a:rPr>
              <a:t>continúan </a:t>
            </a:r>
            <a:r>
              <a:rPr lang="es-ES" sz="1600" dirty="0">
                <a:solidFill>
                  <a:schemeClr val="tx1"/>
                </a:solidFill>
                <a:latin typeface="+mn-lt"/>
              </a:rPr>
              <a:t>procesos de validación que </a:t>
            </a:r>
            <a:r>
              <a:rPr lang="es-ES" sz="1600" dirty="0" smtClean="0">
                <a:solidFill>
                  <a:schemeClr val="tx1"/>
                </a:solidFill>
                <a:latin typeface="+mn-lt"/>
              </a:rPr>
              <a:t>pueden llevar tiempo sobretodo cerca del cierre.</a:t>
            </a:r>
            <a:endParaRPr lang="es-ES" sz="1600" dirty="0">
              <a:solidFill>
                <a:schemeClr val="tx1"/>
              </a:solidFill>
              <a:latin typeface="+mn-lt"/>
            </a:endParaRPr>
          </a:p>
          <a:p>
            <a:pPr marL="285750" indent="-285750" algn="just">
              <a:spcAft>
                <a:spcPts val="1200"/>
              </a:spcAft>
              <a:buFont typeface="Arial" panose="020B0604020202020204" pitchFamily="34" charset="0"/>
              <a:buChar char="•"/>
            </a:pPr>
            <a:r>
              <a:rPr lang="es-ES" sz="1600" dirty="0" smtClean="0">
                <a:solidFill>
                  <a:schemeClr val="tx1"/>
                </a:solidFill>
                <a:latin typeface="+mn-lt"/>
              </a:rPr>
              <a:t>Revise </a:t>
            </a:r>
            <a:r>
              <a:rPr lang="es-ES" sz="1600" dirty="0">
                <a:solidFill>
                  <a:schemeClr val="tx1"/>
                </a:solidFill>
                <a:latin typeface="+mn-lt"/>
              </a:rPr>
              <a:t>la pertinencia de su propuesta de acuerdo al grupo de estudio al que postula. </a:t>
            </a:r>
          </a:p>
          <a:p>
            <a:pPr marL="285750" indent="-285750" algn="just">
              <a:spcAft>
                <a:spcPts val="1200"/>
              </a:spcAft>
              <a:buFont typeface="Arial" panose="020B0604020202020204" pitchFamily="34" charset="0"/>
              <a:buChar char="•"/>
            </a:pPr>
            <a:r>
              <a:rPr lang="es-ES" sz="1600" dirty="0">
                <a:solidFill>
                  <a:schemeClr val="tx1"/>
                </a:solidFill>
                <a:latin typeface="+mn-lt"/>
              </a:rPr>
              <a:t>Revise que las las publicaciones informadas no </a:t>
            </a:r>
            <a:r>
              <a:rPr lang="es-ES" sz="1600" dirty="0" smtClean="0">
                <a:solidFill>
                  <a:schemeClr val="tx1"/>
                </a:solidFill>
                <a:latin typeface="+mn-lt"/>
              </a:rPr>
              <a:t>contengan </a:t>
            </a:r>
            <a:r>
              <a:rPr lang="es-ES" sz="1600" dirty="0">
                <a:solidFill>
                  <a:schemeClr val="tx1"/>
                </a:solidFill>
                <a:latin typeface="+mn-lt"/>
              </a:rPr>
              <a:t>error. </a:t>
            </a:r>
          </a:p>
          <a:p>
            <a:pPr marL="285750" indent="-285750" algn="just">
              <a:spcAft>
                <a:spcPts val="1200"/>
              </a:spcAft>
              <a:buFont typeface="Arial" panose="020B0604020202020204" pitchFamily="34" charset="0"/>
              <a:buChar char="•"/>
            </a:pPr>
            <a:endParaRPr lang="es-ES" sz="1600" dirty="0">
              <a:solidFill>
                <a:schemeClr val="tx1"/>
              </a:solidFill>
              <a:latin typeface="+mn-lt"/>
            </a:endParaRPr>
          </a:p>
          <a:p>
            <a:pPr marL="285750" indent="-285750" algn="just">
              <a:spcAft>
                <a:spcPts val="1200"/>
              </a:spcAft>
              <a:buFont typeface="Arial" panose="020B0604020202020204" pitchFamily="34" charset="0"/>
              <a:buChar char="•"/>
            </a:pPr>
            <a:endParaRPr lang="es-CL" sz="1600" dirty="0">
              <a:solidFill>
                <a:schemeClr val="tx1"/>
              </a:solidFill>
              <a:latin typeface="+mn-lt"/>
            </a:endParaRPr>
          </a:p>
        </p:txBody>
      </p:sp>
    </p:spTree>
    <p:extLst>
      <p:ext uri="{BB962C8B-B14F-4D97-AF65-F5344CB8AC3E}">
        <p14:creationId xmlns:p14="http://schemas.microsoft.com/office/powerpoint/2010/main" val="16963812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r">
              <a:buNone/>
            </a:pPr>
            <a:r>
              <a:rPr lang="es-CL" b="1" dirty="0">
                <a:solidFill>
                  <a:srgbClr val="0070C0"/>
                </a:solidFill>
                <a:latin typeface="+mj-lt"/>
                <a:ea typeface="Verdana" panose="020B0604030504040204" pitchFamily="34" charset="0"/>
                <a:cs typeface="Verdana" panose="020B0604030504040204" pitchFamily="34" charset="0"/>
              </a:rPr>
              <a:t>Algunas sugerencias para la </a:t>
            </a:r>
            <a:r>
              <a:rPr lang="es-CL" b="1" dirty="0" err="1">
                <a:solidFill>
                  <a:srgbClr val="0070C0"/>
                </a:solidFill>
                <a:latin typeface="+mj-lt"/>
                <a:ea typeface="Verdana" panose="020B0604030504040204" pitchFamily="34" charset="0"/>
                <a:cs typeface="Verdana" panose="020B0604030504040204" pitchFamily="34" charset="0"/>
              </a:rPr>
              <a:t>postulaci</a:t>
            </a:r>
            <a:r>
              <a:rPr lang="es-ES" b="1" dirty="0" err="1">
                <a:solidFill>
                  <a:srgbClr val="0070C0"/>
                </a:solidFill>
                <a:latin typeface="+mj-lt"/>
                <a:ea typeface="Verdana" panose="020B0604030504040204" pitchFamily="34" charset="0"/>
                <a:cs typeface="Verdana" panose="020B0604030504040204" pitchFamily="34" charset="0"/>
              </a:rPr>
              <a:t>ón</a:t>
            </a:r>
            <a:r>
              <a:rPr lang="es-ES" b="1" dirty="0">
                <a:solidFill>
                  <a:srgbClr val="0070C0"/>
                </a:solidFill>
                <a:latin typeface="+mj-lt"/>
                <a:ea typeface="Verdana" panose="020B0604030504040204" pitchFamily="34" charset="0"/>
                <a:cs typeface="Verdana" panose="020B0604030504040204" pitchFamily="34" charset="0"/>
              </a:rPr>
              <a:t>…</a:t>
            </a:r>
            <a:endParaRPr lang="es-CL"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603987" y="829188"/>
            <a:ext cx="8073085" cy="3384550"/>
          </a:xfrm>
          <a:prstGeom prst="rect">
            <a:avLst/>
          </a:prstGeom>
        </p:spPr>
        <p:txBody>
          <a:bodyPr/>
          <a:lstStyle/>
          <a:p>
            <a:pPr marL="285750" indent="-285750" algn="just">
              <a:spcAft>
                <a:spcPts val="1200"/>
              </a:spcAft>
              <a:buFont typeface="Arial" panose="020B0604020202020204" pitchFamily="34" charset="0"/>
              <a:buChar char="•"/>
            </a:pPr>
            <a:r>
              <a:rPr lang="es-ES" sz="1600" dirty="0">
                <a:solidFill>
                  <a:schemeClr val="tx1"/>
                </a:solidFill>
                <a:latin typeface="+mn-lt"/>
              </a:rPr>
              <a:t>Revise la adecuada cita de artículos y referencias bibliográficas.</a:t>
            </a:r>
          </a:p>
          <a:p>
            <a:pPr marL="285750" indent="-285750" algn="just">
              <a:spcAft>
                <a:spcPts val="1200"/>
              </a:spcAft>
              <a:buFont typeface="Arial" panose="020B0604020202020204" pitchFamily="34" charset="0"/>
              <a:buChar char="•"/>
            </a:pPr>
            <a:r>
              <a:rPr lang="es-ES" sz="1600" dirty="0">
                <a:solidFill>
                  <a:schemeClr val="tx1"/>
                </a:solidFill>
                <a:latin typeface="+mn-lt"/>
              </a:rPr>
              <a:t>Informe trabajo adelantado o proyectos complementarios si corresponde</a:t>
            </a:r>
            <a:r>
              <a:rPr lang="es-ES" sz="1600" dirty="0" smtClean="0">
                <a:solidFill>
                  <a:schemeClr val="tx1"/>
                </a:solidFill>
                <a:latin typeface="+mn-lt"/>
              </a:rPr>
              <a:t>.</a:t>
            </a:r>
          </a:p>
          <a:p>
            <a:pPr marL="285750" indent="-285750" algn="just">
              <a:spcAft>
                <a:spcPts val="1200"/>
              </a:spcAft>
              <a:buFont typeface="Arial" panose="020B0604020202020204" pitchFamily="34" charset="0"/>
              <a:buChar char="•"/>
            </a:pPr>
            <a:r>
              <a:rPr lang="es-CL" sz="1600" dirty="0"/>
              <a:t>Justifique adecuadamente el presupuesto. </a:t>
            </a:r>
            <a:r>
              <a:rPr lang="es-CL" sz="1600" dirty="0" smtClean="0"/>
              <a:t>Recursos solicitados </a:t>
            </a:r>
            <a:r>
              <a:rPr lang="es-CL" sz="1600" dirty="0"/>
              <a:t>sin justificación podrían ser </a:t>
            </a:r>
            <a:r>
              <a:rPr lang="es-CL" sz="1600" dirty="0" smtClean="0"/>
              <a:t>rebajados.</a:t>
            </a:r>
            <a:endParaRPr lang="es-ES" sz="1600" dirty="0">
              <a:solidFill>
                <a:schemeClr val="tx1"/>
              </a:solidFill>
              <a:latin typeface="+mn-lt"/>
            </a:endParaRPr>
          </a:p>
          <a:p>
            <a:pPr marL="285750" indent="-285750" algn="just">
              <a:spcAft>
                <a:spcPts val="1200"/>
              </a:spcAft>
              <a:buFont typeface="Arial" panose="020B0604020202020204" pitchFamily="34" charset="0"/>
              <a:buChar char="•"/>
            </a:pPr>
            <a:r>
              <a:rPr lang="es-CL" sz="1600" dirty="0" smtClean="0">
                <a:solidFill>
                  <a:schemeClr val="tx1"/>
                </a:solidFill>
                <a:latin typeface="+mn-lt"/>
              </a:rPr>
              <a:t>Certificados de grado o de especialidad del área de la salud, extendidos en idioma distinto al español e inglés</a:t>
            </a:r>
            <a:r>
              <a:rPr lang="es-CL" sz="1600" dirty="0"/>
              <a:t>, </a:t>
            </a:r>
            <a:r>
              <a:rPr lang="es-CL" sz="1600" dirty="0" smtClean="0"/>
              <a:t>deberán presentar </a:t>
            </a:r>
            <a:r>
              <a:rPr lang="es-CL" sz="1600" dirty="0"/>
              <a:t>adicionalmente una </a:t>
            </a:r>
            <a:r>
              <a:rPr lang="es-CL" sz="1600" dirty="0" smtClean="0"/>
              <a:t>traducción </a:t>
            </a:r>
            <a:r>
              <a:rPr lang="es-CL" sz="1600" dirty="0" smtClean="0">
                <a:solidFill>
                  <a:schemeClr val="tx1"/>
                </a:solidFill>
                <a:latin typeface="+mn-lt"/>
              </a:rPr>
              <a:t>simple al idioma español.</a:t>
            </a:r>
            <a:r>
              <a:rPr lang="es-ES" sz="1600" dirty="0"/>
              <a:t> </a:t>
            </a:r>
            <a:endParaRPr lang="es-ES" sz="1600" dirty="0" smtClean="0"/>
          </a:p>
          <a:p>
            <a:pPr marL="285750" indent="-285750" algn="just">
              <a:spcAft>
                <a:spcPts val="1200"/>
              </a:spcAft>
              <a:buFont typeface="Arial" panose="020B0604020202020204" pitchFamily="34" charset="0"/>
              <a:buChar char="•"/>
            </a:pPr>
            <a:r>
              <a:rPr lang="es-ES" sz="1600" dirty="0" smtClean="0"/>
              <a:t>Recuerde anexar certificado de nacimiento de hijo(s) para optar al beneficio de maternidad.</a:t>
            </a:r>
          </a:p>
          <a:p>
            <a:pPr marL="285750" indent="-285750" algn="just">
              <a:spcAft>
                <a:spcPts val="1200"/>
              </a:spcAft>
              <a:buFont typeface="Arial" panose="020B0604020202020204" pitchFamily="34" charset="0"/>
              <a:buChar char="•"/>
            </a:pPr>
            <a:r>
              <a:rPr lang="es-ES" sz="1600" dirty="0" smtClean="0"/>
              <a:t>No </a:t>
            </a:r>
            <a:r>
              <a:rPr lang="es-ES" sz="1600" dirty="0"/>
              <a:t>podrá anexar antecedentes durante el proceso de postulación, así como los evaluadores no podrán agregar información no contenida en la propuesta presentada.</a:t>
            </a:r>
          </a:p>
          <a:p>
            <a:pPr marL="285750" indent="-285750" algn="just">
              <a:spcAft>
                <a:spcPts val="1200"/>
              </a:spcAft>
              <a:buFont typeface="Arial" panose="020B0604020202020204" pitchFamily="34" charset="0"/>
              <a:buChar char="•"/>
            </a:pPr>
            <a:endParaRPr lang="es-CL" sz="1600" dirty="0">
              <a:solidFill>
                <a:schemeClr val="tx1"/>
              </a:solidFill>
              <a:latin typeface="+mn-lt"/>
            </a:endParaRPr>
          </a:p>
        </p:txBody>
      </p:sp>
    </p:spTree>
    <p:extLst>
      <p:ext uri="{BB962C8B-B14F-4D97-AF65-F5344CB8AC3E}">
        <p14:creationId xmlns:p14="http://schemas.microsoft.com/office/powerpoint/2010/main" val="2266803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Aspectos relevantes en </a:t>
            </a:r>
            <a:r>
              <a:rPr lang="es-CL" b="1" dirty="0" err="1" smtClean="0">
                <a:solidFill>
                  <a:srgbClr val="0070C0"/>
                </a:solidFill>
                <a:latin typeface="+mj-lt"/>
                <a:ea typeface="Verdana" panose="020B0604030504040204" pitchFamily="34" charset="0"/>
                <a:cs typeface="Verdana" panose="020B0604030504040204" pitchFamily="34" charset="0"/>
              </a:rPr>
              <a:t>postulaci</a:t>
            </a:r>
            <a:r>
              <a:rPr lang="es-ES" b="1" dirty="0" err="1">
                <a:solidFill>
                  <a:srgbClr val="0070C0"/>
                </a:solidFill>
                <a:latin typeface="+mj-lt"/>
                <a:ea typeface="Verdana" panose="020B0604030504040204" pitchFamily="34" charset="0"/>
                <a:cs typeface="Verdana" panose="020B0604030504040204" pitchFamily="34" charset="0"/>
              </a:rPr>
              <a:t>ón</a:t>
            </a:r>
            <a:r>
              <a:rPr lang="es-ES" b="1" dirty="0">
                <a:solidFill>
                  <a:srgbClr val="0070C0"/>
                </a:solidFill>
                <a:latin typeface="+mj-lt"/>
                <a:ea typeface="Verdana" panose="020B0604030504040204" pitchFamily="34" charset="0"/>
                <a:cs typeface="Verdana" panose="020B0604030504040204" pitchFamily="34" charset="0"/>
              </a:rPr>
              <a:t>…</a:t>
            </a:r>
            <a:endParaRPr lang="es-CL"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1070915" y="1412847"/>
            <a:ext cx="8073085" cy="3384550"/>
          </a:xfrm>
          <a:prstGeom prst="rect">
            <a:avLst/>
          </a:prstGeom>
        </p:spPr>
        <p:txBody>
          <a:bodyPr/>
          <a:lstStyle/>
          <a:p>
            <a:pPr marL="285750" indent="-285750" algn="just">
              <a:spcAft>
                <a:spcPts val="1200"/>
              </a:spcAft>
              <a:buFont typeface="Arial" panose="020B0604020202020204" pitchFamily="34" charset="0"/>
              <a:buChar char="•"/>
            </a:pPr>
            <a:r>
              <a:rPr lang="es-ES" sz="1600" dirty="0" smtClean="0">
                <a:solidFill>
                  <a:schemeClr val="tx1"/>
                </a:solidFill>
                <a:latin typeface="+mn-lt"/>
              </a:rPr>
              <a:t>Situarse en el lugar del evaluador.</a:t>
            </a:r>
            <a:endParaRPr lang="es-ES" sz="1600" dirty="0">
              <a:solidFill>
                <a:schemeClr val="tx1"/>
              </a:solidFill>
              <a:latin typeface="+mn-lt"/>
            </a:endParaRPr>
          </a:p>
          <a:p>
            <a:pPr marL="285750" indent="-285750" algn="just">
              <a:spcAft>
                <a:spcPts val="1200"/>
              </a:spcAft>
              <a:buFont typeface="Arial" panose="020B0604020202020204" pitchFamily="34" charset="0"/>
              <a:buChar char="•"/>
            </a:pPr>
            <a:r>
              <a:rPr lang="es-ES" sz="1600" dirty="0" smtClean="0">
                <a:solidFill>
                  <a:schemeClr val="tx1"/>
                </a:solidFill>
                <a:latin typeface="+mn-lt"/>
              </a:rPr>
              <a:t>Claridad de la postulación.</a:t>
            </a:r>
          </a:p>
          <a:p>
            <a:pPr marL="285750" indent="-285750" algn="just">
              <a:spcAft>
                <a:spcPts val="1200"/>
              </a:spcAft>
              <a:buFont typeface="Arial" panose="020B0604020202020204" pitchFamily="34" charset="0"/>
              <a:buChar char="•"/>
            </a:pPr>
            <a:r>
              <a:rPr lang="es-CL" sz="1600" dirty="0" smtClean="0"/>
              <a:t>Inglés bien escrito.</a:t>
            </a:r>
            <a:endParaRPr lang="es-ES" sz="1600" dirty="0">
              <a:solidFill>
                <a:schemeClr val="tx1"/>
              </a:solidFill>
              <a:latin typeface="+mn-lt"/>
            </a:endParaRPr>
          </a:p>
          <a:p>
            <a:pPr marL="285750" indent="-285750" algn="just">
              <a:spcAft>
                <a:spcPts val="1200"/>
              </a:spcAft>
              <a:buFont typeface="Arial" panose="020B0604020202020204" pitchFamily="34" charset="0"/>
              <a:buChar char="•"/>
            </a:pPr>
            <a:r>
              <a:rPr lang="es-CL" sz="1600" dirty="0" smtClean="0">
                <a:solidFill>
                  <a:schemeClr val="tx1"/>
                </a:solidFill>
                <a:latin typeface="+mn-lt"/>
              </a:rPr>
              <a:t>Atenerse a lo que se solicita.</a:t>
            </a:r>
            <a:r>
              <a:rPr lang="es-ES" sz="1600" dirty="0" smtClean="0"/>
              <a:t> </a:t>
            </a:r>
          </a:p>
          <a:p>
            <a:pPr marL="0" indent="0" algn="just">
              <a:spcAft>
                <a:spcPts val="1200"/>
              </a:spcAft>
              <a:buNone/>
            </a:pPr>
            <a:endParaRPr lang="es-CL" sz="1600" dirty="0">
              <a:solidFill>
                <a:schemeClr val="tx1"/>
              </a:solidFill>
              <a:latin typeface="+mn-lt"/>
            </a:endParaRPr>
          </a:p>
        </p:txBody>
      </p:sp>
    </p:spTree>
    <p:extLst>
      <p:ext uri="{BB962C8B-B14F-4D97-AF65-F5344CB8AC3E}">
        <p14:creationId xmlns:p14="http://schemas.microsoft.com/office/powerpoint/2010/main" val="2527705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r">
              <a:buNone/>
            </a:pPr>
            <a:r>
              <a:rPr lang="es-CL" b="1" dirty="0" smtClean="0">
                <a:solidFill>
                  <a:srgbClr val="0070C0"/>
                </a:solidFill>
                <a:latin typeface="+mj-lt"/>
                <a:ea typeface="Verdana" panose="020B0604030504040204" pitchFamily="34" charset="0"/>
                <a:cs typeface="Verdana" panose="020B0604030504040204" pitchFamily="34" charset="0"/>
              </a:rPr>
              <a:t>Problemas frecuentes en las evaluaciones….</a:t>
            </a:r>
            <a:endParaRPr lang="es-CL"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838915"/>
            <a:ext cx="8647889" cy="3830362"/>
          </a:xfrm>
          <a:prstGeom prst="rect">
            <a:avLst/>
          </a:prstGeom>
        </p:spPr>
        <p:txBody>
          <a:bodyPr/>
          <a:lstStyle/>
          <a:p>
            <a:pPr algn="just"/>
            <a:r>
              <a:rPr lang="en-US" altLang="es-CL" sz="1400" b="1" u="sng" dirty="0" err="1">
                <a:solidFill>
                  <a:srgbClr val="595959"/>
                </a:solidFill>
              </a:rPr>
              <a:t>Hipótesis</a:t>
            </a:r>
            <a:r>
              <a:rPr lang="en-US" altLang="es-CL" sz="1400" dirty="0">
                <a:solidFill>
                  <a:srgbClr val="595959"/>
                </a:solidFill>
              </a:rPr>
              <a:t>: Mal </a:t>
            </a:r>
            <a:r>
              <a:rPr lang="en-US" altLang="es-CL" sz="1400" dirty="0" err="1">
                <a:solidFill>
                  <a:srgbClr val="595959"/>
                </a:solidFill>
              </a:rPr>
              <a:t>planteadas</a:t>
            </a:r>
            <a:r>
              <a:rPr lang="en-US" altLang="es-CL" sz="1400" dirty="0">
                <a:solidFill>
                  <a:srgbClr val="595959"/>
                </a:solidFill>
              </a:rPr>
              <a:t>, </a:t>
            </a:r>
            <a:r>
              <a:rPr lang="en-US" altLang="es-CL" sz="1400" dirty="0" err="1">
                <a:solidFill>
                  <a:srgbClr val="595959"/>
                </a:solidFill>
              </a:rPr>
              <a:t>poco</a:t>
            </a:r>
            <a:r>
              <a:rPr lang="en-US" altLang="es-CL" sz="1400" dirty="0">
                <a:solidFill>
                  <a:srgbClr val="595959"/>
                </a:solidFill>
              </a:rPr>
              <a:t> </a:t>
            </a:r>
            <a:r>
              <a:rPr lang="en-US" altLang="es-CL" sz="1400" dirty="0" err="1">
                <a:solidFill>
                  <a:srgbClr val="595959"/>
                </a:solidFill>
              </a:rPr>
              <a:t>claras</a:t>
            </a:r>
            <a:r>
              <a:rPr lang="en-US" altLang="es-CL" sz="1400" dirty="0">
                <a:solidFill>
                  <a:srgbClr val="595959"/>
                </a:solidFill>
              </a:rPr>
              <a:t>, se </a:t>
            </a:r>
            <a:r>
              <a:rPr lang="en-US" altLang="es-CL" sz="1400" dirty="0" err="1" smtClean="0">
                <a:solidFill>
                  <a:srgbClr val="595959"/>
                </a:solidFill>
              </a:rPr>
              <a:t>colocan</a:t>
            </a:r>
            <a:r>
              <a:rPr lang="en-US" altLang="es-CL" sz="1400" dirty="0" smtClean="0">
                <a:solidFill>
                  <a:srgbClr val="595959"/>
                </a:solidFill>
              </a:rPr>
              <a:t> </a:t>
            </a:r>
            <a:r>
              <a:rPr lang="en-US" altLang="es-CL" sz="1400" dirty="0" err="1">
                <a:solidFill>
                  <a:srgbClr val="595959"/>
                </a:solidFill>
              </a:rPr>
              <a:t>preguntas</a:t>
            </a:r>
            <a:r>
              <a:rPr lang="en-US" altLang="es-CL" sz="1400" dirty="0">
                <a:solidFill>
                  <a:srgbClr val="595959"/>
                </a:solidFill>
              </a:rPr>
              <a:t>, o se </a:t>
            </a:r>
            <a:r>
              <a:rPr lang="en-US" altLang="es-CL" sz="1400" dirty="0" err="1">
                <a:solidFill>
                  <a:srgbClr val="595959"/>
                </a:solidFill>
              </a:rPr>
              <a:t>confunden</a:t>
            </a:r>
            <a:r>
              <a:rPr lang="en-US" altLang="es-CL" sz="1400" dirty="0">
                <a:solidFill>
                  <a:srgbClr val="595959"/>
                </a:solidFill>
              </a:rPr>
              <a:t> con los </a:t>
            </a:r>
            <a:r>
              <a:rPr lang="en-US" altLang="es-CL" sz="1400" dirty="0" err="1">
                <a:solidFill>
                  <a:srgbClr val="595959"/>
                </a:solidFill>
              </a:rPr>
              <a:t>objetivos</a:t>
            </a:r>
            <a:r>
              <a:rPr lang="en-US" altLang="es-CL" sz="1400" dirty="0">
                <a:solidFill>
                  <a:srgbClr val="595959"/>
                </a:solidFill>
              </a:rPr>
              <a:t> y </a:t>
            </a:r>
            <a:r>
              <a:rPr lang="en-US" altLang="es-CL" sz="1400" dirty="0" err="1">
                <a:solidFill>
                  <a:srgbClr val="595959"/>
                </a:solidFill>
              </a:rPr>
              <a:t>actividades</a:t>
            </a:r>
            <a:r>
              <a:rPr lang="en-US" altLang="es-CL" sz="1400" dirty="0">
                <a:solidFill>
                  <a:srgbClr val="595959"/>
                </a:solidFill>
              </a:rPr>
              <a:t>. A </a:t>
            </a:r>
            <a:r>
              <a:rPr lang="en-US" altLang="es-CL" sz="1400" dirty="0" err="1">
                <a:solidFill>
                  <a:srgbClr val="595959"/>
                </a:solidFill>
              </a:rPr>
              <a:t>veces</a:t>
            </a:r>
            <a:r>
              <a:rPr lang="en-US" altLang="es-CL" sz="1400" dirty="0">
                <a:solidFill>
                  <a:srgbClr val="595959"/>
                </a:solidFill>
              </a:rPr>
              <a:t> </a:t>
            </a:r>
            <a:r>
              <a:rPr lang="en-US" altLang="es-CL" sz="1400" dirty="0" err="1">
                <a:solidFill>
                  <a:srgbClr val="595959"/>
                </a:solidFill>
              </a:rPr>
              <a:t>es</a:t>
            </a:r>
            <a:r>
              <a:rPr lang="en-US" altLang="es-CL" sz="1400" dirty="0">
                <a:solidFill>
                  <a:srgbClr val="595959"/>
                </a:solidFill>
              </a:rPr>
              <a:t> </a:t>
            </a:r>
            <a:r>
              <a:rPr lang="en-US" altLang="es-CL" sz="1400" dirty="0" err="1">
                <a:solidFill>
                  <a:srgbClr val="595959"/>
                </a:solidFill>
              </a:rPr>
              <a:t>entregada</a:t>
            </a:r>
            <a:r>
              <a:rPr lang="en-US" altLang="es-CL" sz="1400" dirty="0">
                <a:solidFill>
                  <a:srgbClr val="595959"/>
                </a:solidFill>
              </a:rPr>
              <a:t> </a:t>
            </a:r>
            <a:r>
              <a:rPr lang="en-US" altLang="es-CL" sz="1400" dirty="0" err="1">
                <a:solidFill>
                  <a:srgbClr val="595959"/>
                </a:solidFill>
              </a:rPr>
              <a:t>como</a:t>
            </a:r>
            <a:r>
              <a:rPr lang="en-US" altLang="es-CL" sz="1400" dirty="0">
                <a:solidFill>
                  <a:srgbClr val="595959"/>
                </a:solidFill>
              </a:rPr>
              <a:t> </a:t>
            </a:r>
            <a:r>
              <a:rPr lang="en-US" altLang="es-CL" sz="1400" dirty="0" err="1">
                <a:solidFill>
                  <a:srgbClr val="595959"/>
                </a:solidFill>
              </a:rPr>
              <a:t>una</a:t>
            </a:r>
            <a:r>
              <a:rPr lang="en-US" altLang="es-CL" sz="1400" dirty="0">
                <a:solidFill>
                  <a:srgbClr val="595959"/>
                </a:solidFill>
              </a:rPr>
              <a:t> simple </a:t>
            </a:r>
            <a:r>
              <a:rPr lang="en-US" altLang="es-CL" sz="1400" dirty="0" err="1">
                <a:solidFill>
                  <a:srgbClr val="595959"/>
                </a:solidFill>
              </a:rPr>
              <a:t>intensión</a:t>
            </a:r>
            <a:r>
              <a:rPr lang="en-US" altLang="es-CL" sz="1400" dirty="0">
                <a:solidFill>
                  <a:srgbClr val="595959"/>
                </a:solidFill>
              </a:rPr>
              <a:t>, y </a:t>
            </a:r>
            <a:r>
              <a:rPr lang="en-US" altLang="es-CL" sz="1400" dirty="0" err="1">
                <a:solidFill>
                  <a:srgbClr val="595959"/>
                </a:solidFill>
              </a:rPr>
              <a:t>en</a:t>
            </a:r>
            <a:r>
              <a:rPr lang="en-US" altLang="es-CL" sz="1400" dirty="0">
                <a:solidFill>
                  <a:srgbClr val="595959"/>
                </a:solidFill>
              </a:rPr>
              <a:t> </a:t>
            </a:r>
            <a:r>
              <a:rPr lang="en-US" altLang="es-CL" sz="1400" dirty="0" err="1">
                <a:solidFill>
                  <a:srgbClr val="595959"/>
                </a:solidFill>
              </a:rPr>
              <a:t>otras</a:t>
            </a:r>
            <a:r>
              <a:rPr lang="en-US" altLang="es-CL" sz="1400" dirty="0">
                <a:solidFill>
                  <a:srgbClr val="595959"/>
                </a:solidFill>
              </a:rPr>
              <a:t> </a:t>
            </a:r>
            <a:r>
              <a:rPr lang="en-US" altLang="es-CL" sz="1400" dirty="0" err="1">
                <a:solidFill>
                  <a:srgbClr val="595959"/>
                </a:solidFill>
              </a:rPr>
              <a:t>están</a:t>
            </a:r>
            <a:r>
              <a:rPr lang="en-US" altLang="es-CL" sz="1400" dirty="0">
                <a:solidFill>
                  <a:srgbClr val="595959"/>
                </a:solidFill>
              </a:rPr>
              <a:t> </a:t>
            </a:r>
            <a:r>
              <a:rPr lang="en-US" altLang="es-CL" sz="1400" dirty="0" err="1">
                <a:solidFill>
                  <a:srgbClr val="595959"/>
                </a:solidFill>
              </a:rPr>
              <a:t>desconectadas</a:t>
            </a:r>
            <a:r>
              <a:rPr lang="en-US" altLang="es-CL" sz="1400" dirty="0">
                <a:solidFill>
                  <a:srgbClr val="595959"/>
                </a:solidFill>
              </a:rPr>
              <a:t> con la </a:t>
            </a:r>
            <a:r>
              <a:rPr lang="en-US" altLang="es-CL" sz="1400" dirty="0" err="1">
                <a:solidFill>
                  <a:srgbClr val="595959"/>
                </a:solidFill>
              </a:rPr>
              <a:t>discusión</a:t>
            </a:r>
            <a:r>
              <a:rPr lang="en-US" altLang="es-CL" sz="1400" dirty="0">
                <a:solidFill>
                  <a:srgbClr val="595959"/>
                </a:solidFill>
              </a:rPr>
              <a:t> </a:t>
            </a:r>
            <a:r>
              <a:rPr lang="en-US" altLang="es-CL" sz="1400" dirty="0" err="1">
                <a:solidFill>
                  <a:srgbClr val="595959"/>
                </a:solidFill>
              </a:rPr>
              <a:t>bibliográfica</a:t>
            </a:r>
            <a:r>
              <a:rPr lang="en-US" altLang="es-CL" sz="1400" dirty="0">
                <a:solidFill>
                  <a:srgbClr val="595959"/>
                </a:solidFill>
              </a:rPr>
              <a:t> y los </a:t>
            </a:r>
            <a:r>
              <a:rPr lang="en-US" altLang="es-CL" sz="1400" dirty="0" err="1">
                <a:solidFill>
                  <a:srgbClr val="595959"/>
                </a:solidFill>
              </a:rPr>
              <a:t>objetivos</a:t>
            </a:r>
            <a:r>
              <a:rPr lang="en-US" altLang="es-CL" sz="1400" dirty="0">
                <a:solidFill>
                  <a:srgbClr val="595959"/>
                </a:solidFill>
              </a:rPr>
              <a:t> del </a:t>
            </a:r>
            <a:r>
              <a:rPr lang="en-US" altLang="es-CL" sz="1400" dirty="0" err="1">
                <a:solidFill>
                  <a:srgbClr val="595959"/>
                </a:solidFill>
              </a:rPr>
              <a:t>proyecto</a:t>
            </a:r>
            <a:r>
              <a:rPr lang="en-US" altLang="es-CL" sz="1400" dirty="0" smtClean="0">
                <a:solidFill>
                  <a:srgbClr val="595959"/>
                </a:solidFill>
              </a:rPr>
              <a:t>.</a:t>
            </a:r>
          </a:p>
          <a:p>
            <a:pPr marL="0" indent="0" algn="just">
              <a:buNone/>
            </a:pPr>
            <a:endParaRPr lang="en-US" altLang="es-CL" sz="1400" dirty="0">
              <a:solidFill>
                <a:srgbClr val="595959"/>
              </a:solidFill>
            </a:endParaRPr>
          </a:p>
          <a:p>
            <a:pPr algn="just">
              <a:defRPr/>
            </a:pPr>
            <a:r>
              <a:rPr lang="en-US" sz="1400" b="1" u="sng" dirty="0" err="1">
                <a:solidFill>
                  <a:prstClr val="black">
                    <a:lumMod val="65000"/>
                    <a:lumOff val="35000"/>
                  </a:prstClr>
                </a:solidFill>
              </a:rPr>
              <a:t>Objetivos</a:t>
            </a:r>
            <a:r>
              <a:rPr lang="en-US" sz="1400" b="1" u="sng" dirty="0">
                <a:solidFill>
                  <a:prstClr val="black">
                    <a:lumMod val="65000"/>
                    <a:lumOff val="35000"/>
                  </a:prstClr>
                </a:solidFill>
              </a:rPr>
              <a:t> (general y </a:t>
            </a:r>
            <a:r>
              <a:rPr lang="en-US" sz="1400" b="1" u="sng" dirty="0" err="1">
                <a:solidFill>
                  <a:prstClr val="black">
                    <a:lumMod val="65000"/>
                    <a:lumOff val="35000"/>
                  </a:prstClr>
                </a:solidFill>
              </a:rPr>
              <a:t>específicos</a:t>
            </a:r>
            <a:r>
              <a:rPr lang="en-US" sz="1400" b="1" u="sng" dirty="0">
                <a:solidFill>
                  <a:prstClr val="black">
                    <a:lumMod val="65000"/>
                    <a:lumOff val="35000"/>
                  </a:prstClr>
                </a:solidFill>
              </a:rPr>
              <a:t>)</a:t>
            </a:r>
            <a:r>
              <a:rPr lang="es-ES" sz="1400" b="1" dirty="0">
                <a:solidFill>
                  <a:prstClr val="black">
                    <a:lumMod val="65000"/>
                    <a:lumOff val="35000"/>
                  </a:prstClr>
                </a:solidFill>
              </a:rPr>
              <a:t>: </a:t>
            </a:r>
            <a:r>
              <a:rPr lang="es-ES" sz="1400" dirty="0">
                <a:solidFill>
                  <a:prstClr val="black">
                    <a:lumMod val="65000"/>
                    <a:lumOff val="35000"/>
                  </a:prstClr>
                </a:solidFill>
              </a:rPr>
              <a:t>El objetivo general es uno más de la lista de los objetivos específicos. Muchos objetivos específicos están en contradicción (o sin relación) con el tiempo y recursos requeridos. Algunos son poco claros, a veces se confunden las actividades</a:t>
            </a:r>
            <a:r>
              <a:rPr lang="es-ES" sz="1400" dirty="0" smtClean="0">
                <a:solidFill>
                  <a:prstClr val="black">
                    <a:lumMod val="65000"/>
                    <a:lumOff val="35000"/>
                  </a:prstClr>
                </a:solidFill>
              </a:rPr>
              <a:t>.</a:t>
            </a:r>
          </a:p>
          <a:p>
            <a:pPr marL="0" indent="0" algn="just">
              <a:buNone/>
              <a:defRPr/>
            </a:pPr>
            <a:endParaRPr lang="es-ES" sz="1400" dirty="0">
              <a:solidFill>
                <a:prstClr val="black">
                  <a:lumMod val="65000"/>
                  <a:lumOff val="35000"/>
                </a:prstClr>
              </a:solidFill>
            </a:endParaRPr>
          </a:p>
          <a:p>
            <a:pPr algn="just"/>
            <a:r>
              <a:rPr lang="en-US" altLang="es-CL" sz="1400" b="1" u="sng" dirty="0" err="1">
                <a:solidFill>
                  <a:srgbClr val="595959"/>
                </a:solidFill>
              </a:rPr>
              <a:t>Revisión</a:t>
            </a:r>
            <a:r>
              <a:rPr lang="en-US" altLang="es-CL" sz="1400" b="1" u="sng" dirty="0">
                <a:solidFill>
                  <a:srgbClr val="595959"/>
                </a:solidFill>
              </a:rPr>
              <a:t> </a:t>
            </a:r>
            <a:r>
              <a:rPr lang="en-US" altLang="es-CL" sz="1400" b="1" u="sng" dirty="0" err="1">
                <a:solidFill>
                  <a:srgbClr val="595959"/>
                </a:solidFill>
              </a:rPr>
              <a:t>bibliográfica</a:t>
            </a:r>
            <a:r>
              <a:rPr lang="en-US" altLang="es-CL" sz="1400" dirty="0">
                <a:solidFill>
                  <a:srgbClr val="595959"/>
                </a:solidFill>
              </a:rPr>
              <a:t>: </a:t>
            </a:r>
            <a:r>
              <a:rPr lang="en-US" altLang="es-CL" sz="1400" dirty="0" err="1">
                <a:solidFill>
                  <a:srgbClr val="595959"/>
                </a:solidFill>
              </a:rPr>
              <a:t>Muchas</a:t>
            </a:r>
            <a:r>
              <a:rPr lang="en-US" altLang="es-CL" sz="1400" dirty="0">
                <a:solidFill>
                  <a:srgbClr val="595959"/>
                </a:solidFill>
              </a:rPr>
              <a:t> </a:t>
            </a:r>
            <a:r>
              <a:rPr lang="en-US" altLang="es-CL" sz="1400" dirty="0" err="1">
                <a:solidFill>
                  <a:srgbClr val="595959"/>
                </a:solidFill>
              </a:rPr>
              <a:t>veces</a:t>
            </a:r>
            <a:r>
              <a:rPr lang="en-US" altLang="es-CL" sz="1400" dirty="0">
                <a:solidFill>
                  <a:srgbClr val="595959"/>
                </a:solidFill>
              </a:rPr>
              <a:t> </a:t>
            </a:r>
            <a:r>
              <a:rPr lang="en-US" altLang="es-CL" sz="1400" dirty="0" err="1">
                <a:solidFill>
                  <a:srgbClr val="595959"/>
                </a:solidFill>
              </a:rPr>
              <a:t>desactualizadas</a:t>
            </a:r>
            <a:r>
              <a:rPr lang="en-US" altLang="es-CL" sz="1400" dirty="0">
                <a:solidFill>
                  <a:srgbClr val="595959"/>
                </a:solidFill>
              </a:rPr>
              <a:t>, </a:t>
            </a:r>
            <a:r>
              <a:rPr lang="en-US" altLang="es-CL" sz="1400" dirty="0" err="1">
                <a:solidFill>
                  <a:srgbClr val="595959"/>
                </a:solidFill>
              </a:rPr>
              <a:t>incompletas</a:t>
            </a:r>
            <a:r>
              <a:rPr lang="en-US" altLang="es-CL" sz="1400" dirty="0">
                <a:solidFill>
                  <a:srgbClr val="595959"/>
                </a:solidFill>
              </a:rPr>
              <a:t> (</a:t>
            </a:r>
            <a:r>
              <a:rPr lang="en-US" altLang="es-CL" sz="1400" dirty="0" err="1">
                <a:solidFill>
                  <a:srgbClr val="595959"/>
                </a:solidFill>
              </a:rPr>
              <a:t>por</a:t>
            </a:r>
            <a:r>
              <a:rPr lang="en-US" altLang="es-CL" sz="1400" dirty="0">
                <a:solidFill>
                  <a:srgbClr val="595959"/>
                </a:solidFill>
              </a:rPr>
              <a:t> </a:t>
            </a:r>
            <a:r>
              <a:rPr lang="en-US" altLang="es-CL" sz="1400" dirty="0" err="1">
                <a:solidFill>
                  <a:srgbClr val="595959"/>
                </a:solidFill>
              </a:rPr>
              <a:t>ejemplo</a:t>
            </a:r>
            <a:r>
              <a:rPr lang="en-US" altLang="es-CL" sz="1400" dirty="0">
                <a:solidFill>
                  <a:srgbClr val="595959"/>
                </a:solidFill>
              </a:rPr>
              <a:t> </a:t>
            </a:r>
            <a:r>
              <a:rPr lang="en-US" altLang="es-CL" sz="1400" dirty="0" err="1">
                <a:solidFill>
                  <a:srgbClr val="595959"/>
                </a:solidFill>
              </a:rPr>
              <a:t>ausencia</a:t>
            </a:r>
            <a:r>
              <a:rPr lang="en-US" altLang="es-CL" sz="1400" dirty="0">
                <a:solidFill>
                  <a:srgbClr val="595959"/>
                </a:solidFill>
              </a:rPr>
              <a:t> de </a:t>
            </a:r>
            <a:r>
              <a:rPr lang="en-US" altLang="es-CL" sz="1400" dirty="0" err="1">
                <a:solidFill>
                  <a:srgbClr val="595959"/>
                </a:solidFill>
              </a:rPr>
              <a:t>autores</a:t>
            </a:r>
            <a:r>
              <a:rPr lang="en-US" altLang="es-CL" sz="1400" dirty="0">
                <a:solidFill>
                  <a:srgbClr val="595959"/>
                </a:solidFill>
              </a:rPr>
              <a:t>, </a:t>
            </a:r>
            <a:r>
              <a:rPr lang="en-US" altLang="es-CL" sz="1400" dirty="0" err="1">
                <a:solidFill>
                  <a:srgbClr val="595959"/>
                </a:solidFill>
              </a:rPr>
              <a:t>año</a:t>
            </a:r>
            <a:r>
              <a:rPr lang="en-US" altLang="es-CL" sz="1400" dirty="0">
                <a:solidFill>
                  <a:srgbClr val="595959"/>
                </a:solidFill>
              </a:rPr>
              <a:t>, etc.), mal </a:t>
            </a:r>
            <a:r>
              <a:rPr lang="en-US" altLang="es-CL" sz="1400" dirty="0" err="1">
                <a:solidFill>
                  <a:srgbClr val="595959"/>
                </a:solidFill>
              </a:rPr>
              <a:t>referenciadas</a:t>
            </a:r>
            <a:r>
              <a:rPr lang="en-US" altLang="es-CL" sz="1400" dirty="0">
                <a:solidFill>
                  <a:srgbClr val="595959"/>
                </a:solidFill>
              </a:rPr>
              <a:t>, </a:t>
            </a:r>
            <a:r>
              <a:rPr lang="en-US" altLang="es-CL" sz="1400" dirty="0" err="1">
                <a:solidFill>
                  <a:srgbClr val="595959"/>
                </a:solidFill>
              </a:rPr>
              <a:t>numeradas</a:t>
            </a:r>
            <a:r>
              <a:rPr lang="en-US" altLang="es-CL" sz="1400" dirty="0">
                <a:solidFill>
                  <a:srgbClr val="595959"/>
                </a:solidFill>
              </a:rPr>
              <a:t> </a:t>
            </a:r>
            <a:r>
              <a:rPr lang="en-US" altLang="es-CL" sz="1400" dirty="0" err="1">
                <a:solidFill>
                  <a:srgbClr val="595959"/>
                </a:solidFill>
              </a:rPr>
              <a:t>en</a:t>
            </a:r>
            <a:r>
              <a:rPr lang="en-US" altLang="es-CL" sz="1400" dirty="0">
                <a:solidFill>
                  <a:srgbClr val="595959"/>
                </a:solidFill>
              </a:rPr>
              <a:t> el </a:t>
            </a:r>
            <a:r>
              <a:rPr lang="en-US" altLang="es-CL" sz="1400" dirty="0" err="1">
                <a:solidFill>
                  <a:srgbClr val="595959"/>
                </a:solidFill>
              </a:rPr>
              <a:t>texto</a:t>
            </a:r>
            <a:r>
              <a:rPr lang="en-US" altLang="es-CL" sz="1400" dirty="0">
                <a:solidFill>
                  <a:srgbClr val="595959"/>
                </a:solidFill>
              </a:rPr>
              <a:t> y no </a:t>
            </a:r>
            <a:r>
              <a:rPr lang="en-US" altLang="es-CL" sz="1400" dirty="0" err="1">
                <a:solidFill>
                  <a:srgbClr val="595959"/>
                </a:solidFill>
              </a:rPr>
              <a:t>referenciada</a:t>
            </a:r>
            <a:r>
              <a:rPr lang="en-US" altLang="es-CL" sz="1400" dirty="0">
                <a:solidFill>
                  <a:srgbClr val="595959"/>
                </a:solidFill>
              </a:rPr>
              <a:t> </a:t>
            </a:r>
            <a:r>
              <a:rPr lang="en-US" altLang="es-CL" sz="1400" dirty="0" err="1">
                <a:solidFill>
                  <a:srgbClr val="595959"/>
                </a:solidFill>
              </a:rPr>
              <a:t>en</a:t>
            </a:r>
            <a:r>
              <a:rPr lang="en-US" altLang="es-CL" sz="1400" dirty="0">
                <a:solidFill>
                  <a:srgbClr val="595959"/>
                </a:solidFill>
              </a:rPr>
              <a:t> el </a:t>
            </a:r>
            <a:r>
              <a:rPr lang="en-US" altLang="es-CL" sz="1400" dirty="0" err="1">
                <a:solidFill>
                  <a:srgbClr val="595959"/>
                </a:solidFill>
              </a:rPr>
              <a:t>ítem</a:t>
            </a:r>
            <a:r>
              <a:rPr lang="en-US" altLang="es-CL" sz="1400" dirty="0">
                <a:solidFill>
                  <a:srgbClr val="595959"/>
                </a:solidFill>
              </a:rPr>
              <a:t> </a:t>
            </a:r>
            <a:r>
              <a:rPr lang="en-US" altLang="es-CL" sz="1400" dirty="0" err="1">
                <a:solidFill>
                  <a:srgbClr val="595959"/>
                </a:solidFill>
              </a:rPr>
              <a:t>correspondiente</a:t>
            </a:r>
            <a:r>
              <a:rPr lang="en-US" altLang="es-CL" sz="1400" dirty="0">
                <a:solidFill>
                  <a:srgbClr val="595959"/>
                </a:solidFill>
              </a:rPr>
              <a:t> o </a:t>
            </a:r>
            <a:r>
              <a:rPr lang="en-US" altLang="es-CL" sz="1400" dirty="0" err="1">
                <a:solidFill>
                  <a:srgbClr val="595959"/>
                </a:solidFill>
              </a:rPr>
              <a:t>viceversa</a:t>
            </a:r>
            <a:r>
              <a:rPr lang="en-US" altLang="es-CL" sz="1400" dirty="0" smtClean="0">
                <a:solidFill>
                  <a:srgbClr val="595959"/>
                </a:solidFill>
              </a:rPr>
              <a:t>.</a:t>
            </a:r>
          </a:p>
          <a:p>
            <a:pPr algn="just"/>
            <a:endParaRPr lang="en-US" altLang="es-CL" sz="1400" dirty="0">
              <a:solidFill>
                <a:srgbClr val="595959"/>
              </a:solidFill>
            </a:endParaRPr>
          </a:p>
          <a:p>
            <a:pPr algn="just"/>
            <a:r>
              <a:rPr lang="en-US" altLang="es-CL" sz="1400" b="1" u="sng" dirty="0" err="1">
                <a:solidFill>
                  <a:srgbClr val="595959"/>
                </a:solidFill>
              </a:rPr>
              <a:t>Metodología</a:t>
            </a:r>
            <a:r>
              <a:rPr lang="en-US" altLang="es-CL" sz="1400" dirty="0">
                <a:solidFill>
                  <a:srgbClr val="595959"/>
                </a:solidFill>
              </a:rPr>
              <a:t>: </a:t>
            </a:r>
            <a:r>
              <a:rPr lang="en-US" altLang="es-CL" sz="1400" dirty="0" err="1">
                <a:solidFill>
                  <a:srgbClr val="595959"/>
                </a:solidFill>
              </a:rPr>
              <a:t>Metodologías</a:t>
            </a:r>
            <a:r>
              <a:rPr lang="en-US" altLang="es-CL" sz="1400" dirty="0">
                <a:solidFill>
                  <a:srgbClr val="595959"/>
                </a:solidFill>
              </a:rPr>
              <a:t> </a:t>
            </a:r>
            <a:r>
              <a:rPr lang="en-US" altLang="es-CL" sz="1400" dirty="0" err="1">
                <a:solidFill>
                  <a:srgbClr val="595959"/>
                </a:solidFill>
              </a:rPr>
              <a:t>poco</a:t>
            </a:r>
            <a:r>
              <a:rPr lang="en-US" altLang="es-CL" sz="1400" dirty="0">
                <a:solidFill>
                  <a:srgbClr val="595959"/>
                </a:solidFill>
              </a:rPr>
              <a:t> </a:t>
            </a:r>
            <a:r>
              <a:rPr lang="en-US" altLang="es-CL" sz="1400" dirty="0" err="1">
                <a:solidFill>
                  <a:srgbClr val="595959"/>
                </a:solidFill>
              </a:rPr>
              <a:t>claras</a:t>
            </a:r>
            <a:r>
              <a:rPr lang="en-US" altLang="es-CL" sz="1400" dirty="0">
                <a:solidFill>
                  <a:srgbClr val="595959"/>
                </a:solidFill>
              </a:rPr>
              <a:t>, </a:t>
            </a:r>
            <a:r>
              <a:rPr lang="en-US" altLang="es-CL" sz="1400" dirty="0" err="1">
                <a:solidFill>
                  <a:srgbClr val="595959"/>
                </a:solidFill>
              </a:rPr>
              <a:t>incongruentes</a:t>
            </a:r>
            <a:r>
              <a:rPr lang="en-US" altLang="es-CL" sz="1400" dirty="0">
                <a:solidFill>
                  <a:srgbClr val="595959"/>
                </a:solidFill>
              </a:rPr>
              <a:t> con los </a:t>
            </a:r>
            <a:r>
              <a:rPr lang="en-US" altLang="es-CL" sz="1400" dirty="0" err="1">
                <a:solidFill>
                  <a:srgbClr val="595959"/>
                </a:solidFill>
              </a:rPr>
              <a:t>objetivos</a:t>
            </a:r>
            <a:r>
              <a:rPr lang="en-US" altLang="es-CL" sz="1400" dirty="0">
                <a:solidFill>
                  <a:srgbClr val="595959"/>
                </a:solidFill>
              </a:rPr>
              <a:t> </a:t>
            </a:r>
            <a:r>
              <a:rPr lang="en-US" altLang="es-CL" sz="1400" dirty="0" err="1">
                <a:solidFill>
                  <a:srgbClr val="595959"/>
                </a:solidFill>
              </a:rPr>
              <a:t>propuestos</a:t>
            </a:r>
            <a:r>
              <a:rPr lang="en-US" altLang="es-CL" sz="1400" dirty="0">
                <a:solidFill>
                  <a:srgbClr val="595959"/>
                </a:solidFill>
              </a:rPr>
              <a:t>, etc.</a:t>
            </a:r>
          </a:p>
          <a:p>
            <a:pPr marL="0" indent="0" algn="just">
              <a:spcAft>
                <a:spcPts val="1200"/>
              </a:spcAft>
              <a:buNone/>
            </a:pPr>
            <a:endParaRPr lang="es-CL" sz="1600" dirty="0">
              <a:solidFill>
                <a:schemeClr val="tx1"/>
              </a:solidFill>
              <a:latin typeface="+mn-lt"/>
            </a:endParaRPr>
          </a:p>
        </p:txBody>
      </p:sp>
    </p:spTree>
    <p:extLst>
      <p:ext uri="{BB962C8B-B14F-4D97-AF65-F5344CB8AC3E}">
        <p14:creationId xmlns:p14="http://schemas.microsoft.com/office/powerpoint/2010/main" val="2836711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436721" y="328849"/>
            <a:ext cx="5956300" cy="769938"/>
          </a:xfrm>
          <a:prstGeom prst="rect">
            <a:avLst/>
          </a:prstGeom>
        </p:spPr>
        <p:txBody>
          <a:bodyPr/>
          <a:lstStyle/>
          <a:p>
            <a:pPr marL="0" indent="0" algn="ctr">
              <a:buNone/>
            </a:pPr>
            <a:r>
              <a:rPr lang="es-CL" b="1" dirty="0">
                <a:solidFill>
                  <a:srgbClr val="0070C0"/>
                </a:solidFill>
                <a:latin typeface="+mj-lt"/>
                <a:ea typeface="Verdana" panose="020B0604030504040204" pitchFamily="34" charset="0"/>
                <a:cs typeface="Verdana" panose="020B0604030504040204" pitchFamily="34" charset="0"/>
              </a:rPr>
              <a:t>¿QUE ES FONDECYT?</a:t>
            </a:r>
          </a:p>
        </p:txBody>
      </p:sp>
      <p:sp>
        <p:nvSpPr>
          <p:cNvPr id="4" name="Rectángulo 3"/>
          <p:cNvSpPr/>
          <p:nvPr/>
        </p:nvSpPr>
        <p:spPr>
          <a:xfrm>
            <a:off x="817123" y="1416558"/>
            <a:ext cx="7710792" cy="2141805"/>
          </a:xfrm>
          <a:prstGeom prst="rect">
            <a:avLst/>
          </a:prstGeom>
        </p:spPr>
        <p:txBody>
          <a:bodyPr wrap="square">
            <a:spAutoFit/>
          </a:bodyPr>
          <a:lstStyle/>
          <a:p>
            <a:pPr algn="just">
              <a:lnSpc>
                <a:spcPct val="107000"/>
              </a:lnSpc>
              <a:spcAft>
                <a:spcPts val="800"/>
              </a:spcAft>
            </a:pPr>
            <a:r>
              <a:rPr lang="es-ES" sz="1600" dirty="0">
                <a:latin typeface="Calibri" panose="020F0502020204030204" pitchFamily="34" charset="0"/>
                <a:ea typeface="Calibri" panose="020F0502020204030204" pitchFamily="34" charset="0"/>
                <a:cs typeface="Calibri" panose="020F0502020204030204" pitchFamily="34" charset="0"/>
              </a:rPr>
              <a:t>El Fondo Nacional de Desarrollo Científico y Tecnológico, FONDECYT, tiene por objetivo estimular y promover el desarrollo de investigación científica y tecnológica en todas las áreas del conocimiento. </a:t>
            </a:r>
            <a:endParaRPr lang="es-ES" sz="1600" dirty="0" smtClean="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pPr>
            <a:endParaRPr lang="es-ES" sz="1600"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pPr>
            <a:r>
              <a:rPr lang="es-ES" sz="1600" dirty="0">
                <a:latin typeface="Calibri" panose="020F0502020204030204" pitchFamily="34" charset="0"/>
                <a:ea typeface="Calibri" panose="020F0502020204030204" pitchFamily="34" charset="0"/>
                <a:cs typeface="Calibri" panose="020F0502020204030204" pitchFamily="34" charset="0"/>
              </a:rPr>
              <a:t>Creado en 1981, mediante Decreto con Fuerza de Ley Nº33 </a:t>
            </a:r>
            <a:r>
              <a:rPr lang="es-ES" sz="1600" dirty="0" smtClean="0">
                <a:latin typeface="Calibri" panose="020F0502020204030204" pitchFamily="34" charset="0"/>
                <a:ea typeface="Calibri" panose="020F0502020204030204" pitchFamily="34" charset="0"/>
                <a:cs typeface="Calibri" panose="020F0502020204030204" pitchFamily="34" charset="0"/>
              </a:rPr>
              <a:t>y su Reglamento contenido en el D.S. N°834. Es </a:t>
            </a:r>
            <a:r>
              <a:rPr lang="es-ES" sz="1600" dirty="0">
                <a:latin typeface="Calibri" panose="020F0502020204030204" pitchFamily="34" charset="0"/>
                <a:ea typeface="Calibri" panose="020F0502020204030204" pitchFamily="34" charset="0"/>
                <a:cs typeface="Calibri" panose="020F0502020204030204" pitchFamily="34" charset="0"/>
              </a:rPr>
              <a:t>el principal fondo de este tipo en el </a:t>
            </a:r>
            <a:r>
              <a:rPr lang="es-ES" sz="1600" dirty="0" smtClean="0">
                <a:latin typeface="Calibri" panose="020F0502020204030204" pitchFamily="34" charset="0"/>
                <a:ea typeface="Calibri" panose="020F0502020204030204" pitchFamily="34" charset="0"/>
                <a:cs typeface="Calibri" panose="020F0502020204030204" pitchFamily="34" charset="0"/>
              </a:rPr>
              <a:t>país y ha </a:t>
            </a:r>
            <a:r>
              <a:rPr lang="es-ES" sz="1600" dirty="0">
                <a:latin typeface="Calibri" panose="020F0502020204030204" pitchFamily="34" charset="0"/>
                <a:ea typeface="Calibri" panose="020F0502020204030204" pitchFamily="34" charset="0"/>
                <a:cs typeface="Calibri" panose="020F0502020204030204" pitchFamily="34" charset="0"/>
              </a:rPr>
              <a:t>financiado más de 16 mil proyectos de investigación en todas las áreas del conocimiento.</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78868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Comentarios de evaluadores</a:t>
            </a:r>
          </a:p>
          <a:p>
            <a:pPr marL="0" indent="0">
              <a:buNone/>
            </a:pPr>
            <a:r>
              <a:rPr lang="es-CL" sz="1800" b="1" dirty="0" smtClean="0">
                <a:solidFill>
                  <a:srgbClr val="0070C0"/>
                </a:solidFill>
                <a:latin typeface="+mj-lt"/>
                <a:ea typeface="Verdana" panose="020B0604030504040204" pitchFamily="34" charset="0"/>
                <a:cs typeface="Verdana" panose="020B0604030504040204" pitchFamily="34" charset="0"/>
              </a:rPr>
              <a:t>                     Fundamentación teórica</a:t>
            </a:r>
            <a:endParaRPr lang="es-CL" sz="1800"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1065079"/>
            <a:ext cx="8647889" cy="3830362"/>
          </a:xfrm>
          <a:prstGeom prst="rect">
            <a:avLst/>
          </a:prstGeom>
        </p:spPr>
        <p:txBody>
          <a:bodyPr/>
          <a:lstStyle/>
          <a:p>
            <a:pPr marL="342900" indent="-342900" eaLnBrk="0" hangingPunct="0">
              <a:lnSpc>
                <a:spcPct val="80000"/>
              </a:lnSpc>
              <a:buFont typeface="Arial" pitchFamily="34" charset="0"/>
              <a:buChar char="•"/>
              <a:defRPr/>
            </a:pPr>
            <a:r>
              <a:rPr lang="es-ES" sz="1400" dirty="0">
                <a:solidFill>
                  <a:prstClr val="black"/>
                </a:solidFill>
                <a:ea typeface="Verdana" pitchFamily="34" charset="0"/>
                <a:cs typeface="Verdana" pitchFamily="34" charset="0"/>
              </a:rPr>
              <a:t>Un tema relevante, de gran interés, pero la formulación del proyecto adolece de claridad respecto de …... Creo que vale la pena que miren de nuevo los objetivos y especialmente el tipo de diseño estadístico que en este caso no es menor</a:t>
            </a:r>
            <a:r>
              <a:rPr lang="es-ES" sz="1400" dirty="0" smtClean="0">
                <a:solidFill>
                  <a:prstClr val="black"/>
                </a:solidFill>
                <a:ea typeface="Verdana" pitchFamily="34" charset="0"/>
                <a:cs typeface="Verdana" pitchFamily="34" charset="0"/>
              </a:rPr>
              <a:t>.</a:t>
            </a:r>
            <a:br>
              <a:rPr lang="es-ES" sz="1400" dirty="0" smtClean="0">
                <a:solidFill>
                  <a:prstClr val="black"/>
                </a:solidFill>
                <a:ea typeface="Verdana" pitchFamily="34" charset="0"/>
                <a:cs typeface="Verdana" pitchFamily="34" charset="0"/>
              </a:rPr>
            </a:br>
            <a:endParaRPr lang="es-ES" sz="1400" dirty="0">
              <a:solidFill>
                <a:prstClr val="black"/>
              </a:solidFill>
              <a:ea typeface="Verdana" pitchFamily="34" charset="0"/>
              <a:cs typeface="Verdana" pitchFamily="34" charset="0"/>
            </a:endParaRPr>
          </a:p>
          <a:p>
            <a:pPr marL="342900" indent="-342900" eaLnBrk="0" hangingPunct="0">
              <a:lnSpc>
                <a:spcPct val="80000"/>
              </a:lnSpc>
              <a:buFont typeface="Arial" pitchFamily="34" charset="0"/>
              <a:buChar char="•"/>
              <a:defRPr/>
            </a:pPr>
            <a:r>
              <a:rPr lang="es-ES" sz="1400" dirty="0">
                <a:solidFill>
                  <a:prstClr val="black"/>
                </a:solidFill>
                <a:ea typeface="Verdana" pitchFamily="34" charset="0"/>
                <a:cs typeface="Verdana" pitchFamily="34" charset="0"/>
              </a:rPr>
              <a:t>Llama la atención que de las 75 referencias relativas a los antecedentes sólo haya 1 que es posterior a </a:t>
            </a:r>
            <a:r>
              <a:rPr lang="es-ES" sz="1400" dirty="0" smtClean="0">
                <a:solidFill>
                  <a:prstClr val="black"/>
                </a:solidFill>
                <a:ea typeface="Verdana" pitchFamily="34" charset="0"/>
                <a:cs typeface="Verdana" pitchFamily="34" charset="0"/>
              </a:rPr>
              <a:t>2011 </a:t>
            </a:r>
            <a:r>
              <a:rPr lang="es-ES" sz="1400" dirty="0">
                <a:solidFill>
                  <a:prstClr val="black"/>
                </a:solidFill>
                <a:ea typeface="Verdana" pitchFamily="34" charset="0"/>
                <a:cs typeface="Verdana" pitchFamily="34" charset="0"/>
              </a:rPr>
              <a:t>(correspondiente a un manuscrito de los mismos investigadores). Además, algunas citas no parecen corresponder al contexto en que </a:t>
            </a:r>
            <a:r>
              <a:rPr lang="es-ES" sz="1400" dirty="0" smtClean="0">
                <a:solidFill>
                  <a:prstClr val="black"/>
                </a:solidFill>
                <a:ea typeface="Verdana" pitchFamily="34" charset="0"/>
                <a:cs typeface="Verdana" pitchFamily="34" charset="0"/>
              </a:rPr>
              <a:t>están.</a:t>
            </a:r>
            <a:br>
              <a:rPr lang="es-ES" sz="1400" dirty="0" smtClean="0">
                <a:solidFill>
                  <a:prstClr val="black"/>
                </a:solidFill>
                <a:ea typeface="Verdana" pitchFamily="34" charset="0"/>
                <a:cs typeface="Verdana" pitchFamily="34" charset="0"/>
              </a:rPr>
            </a:br>
            <a:endParaRPr lang="es-ES" sz="1400" dirty="0" smtClean="0">
              <a:solidFill>
                <a:prstClr val="black"/>
              </a:solidFill>
              <a:ea typeface="Verdana" pitchFamily="34" charset="0"/>
              <a:cs typeface="Verdana" pitchFamily="34" charset="0"/>
            </a:endParaRPr>
          </a:p>
          <a:p>
            <a:pPr marL="342900" indent="-342900" eaLnBrk="0" hangingPunct="0">
              <a:lnSpc>
                <a:spcPct val="80000"/>
              </a:lnSpc>
              <a:buFont typeface="Arial" pitchFamily="34" charset="0"/>
              <a:buChar char="•"/>
              <a:defRPr/>
            </a:pPr>
            <a:r>
              <a:rPr lang="es-ES" sz="1400" dirty="0">
                <a:solidFill>
                  <a:prstClr val="black"/>
                </a:solidFill>
                <a:ea typeface="Verdana" pitchFamily="34" charset="0"/>
                <a:cs typeface="Verdana" pitchFamily="34" charset="0"/>
              </a:rPr>
              <a:t>Este es un proyecto de relevancia. Sin embargo, en la formulación general del proyecto, el desbalance entre una buena primera parte referida a…… , y una débil segunda parte referida a……., hacen que el proyecto pierda fuerza. La fundamentación teórica y por ende la comprensión del proyecto como un todo es confusa</a:t>
            </a:r>
            <a:r>
              <a:rPr lang="es-ES" sz="1400" dirty="0" smtClean="0">
                <a:solidFill>
                  <a:prstClr val="black"/>
                </a:solidFill>
                <a:ea typeface="Verdana" pitchFamily="34" charset="0"/>
                <a:cs typeface="Verdana" pitchFamily="34" charset="0"/>
              </a:rPr>
              <a:t>.</a:t>
            </a:r>
            <a:br>
              <a:rPr lang="es-ES" sz="1400" dirty="0" smtClean="0">
                <a:solidFill>
                  <a:prstClr val="black"/>
                </a:solidFill>
                <a:ea typeface="Verdana" pitchFamily="34" charset="0"/>
                <a:cs typeface="Verdana" pitchFamily="34" charset="0"/>
              </a:rPr>
            </a:br>
            <a:endParaRPr lang="es-ES" sz="1400" dirty="0">
              <a:solidFill>
                <a:prstClr val="black"/>
              </a:solidFill>
              <a:ea typeface="Verdana" pitchFamily="34" charset="0"/>
              <a:cs typeface="Verdana" pitchFamily="34" charset="0"/>
            </a:endParaRPr>
          </a:p>
          <a:p>
            <a:pPr marL="285750" indent="-285750">
              <a:lnSpc>
                <a:spcPct val="90000"/>
              </a:lnSpc>
              <a:buFont typeface="Arial" pitchFamily="34" charset="0"/>
              <a:buChar char="•"/>
              <a:defRPr/>
            </a:pPr>
            <a:r>
              <a:rPr lang="es-ES" sz="1400" dirty="0" smtClean="0">
                <a:solidFill>
                  <a:prstClr val="black"/>
                </a:solidFill>
                <a:ea typeface="Verdana" pitchFamily="34" charset="0"/>
                <a:cs typeface="Verdana" pitchFamily="34" charset="0"/>
              </a:rPr>
              <a:t>En </a:t>
            </a:r>
            <a:r>
              <a:rPr lang="es-ES" sz="1400" dirty="0">
                <a:solidFill>
                  <a:prstClr val="black"/>
                </a:solidFill>
                <a:ea typeface="Verdana" pitchFamily="34" charset="0"/>
                <a:cs typeface="Verdana" pitchFamily="34" charset="0"/>
              </a:rPr>
              <a:t>la formulación general del estudio</a:t>
            </a:r>
            <a:r>
              <a:rPr lang="es-MX" sz="1400" dirty="0">
                <a:solidFill>
                  <a:prstClr val="black"/>
                </a:solidFill>
                <a:ea typeface="Verdana" pitchFamily="34" charset="0"/>
                <a:cs typeface="Verdana" pitchFamily="34" charset="0"/>
              </a:rPr>
              <a:t>,</a:t>
            </a:r>
            <a:r>
              <a:rPr lang="es-ES" sz="1400" dirty="0">
                <a:solidFill>
                  <a:prstClr val="black"/>
                </a:solidFill>
                <a:ea typeface="Verdana" pitchFamily="34" charset="0"/>
                <a:cs typeface="Verdana" pitchFamily="34" charset="0"/>
              </a:rPr>
              <a:t> si bien existe  una buena revisión bibliográfica</a:t>
            </a:r>
            <a:r>
              <a:rPr lang="es-MX" sz="1400" dirty="0">
                <a:solidFill>
                  <a:prstClr val="black"/>
                </a:solidFill>
                <a:ea typeface="Verdana" pitchFamily="34" charset="0"/>
                <a:cs typeface="Verdana" pitchFamily="34" charset="0"/>
              </a:rPr>
              <a:t>,</a:t>
            </a:r>
            <a:r>
              <a:rPr lang="es-ES" sz="1400" dirty="0">
                <a:solidFill>
                  <a:prstClr val="black"/>
                </a:solidFill>
                <a:ea typeface="Verdana" pitchFamily="34" charset="0"/>
                <a:cs typeface="Verdana" pitchFamily="34" charset="0"/>
              </a:rPr>
              <a:t> falta encontrar en ella una adecuada estructuración que permita identificar una línea de pensamiento definida con objetivos simples y relacionados que permitiesen posteriormente entender el planteamiento central del presente estudio.</a:t>
            </a:r>
          </a:p>
          <a:p>
            <a:pPr marL="285750" indent="-285750" algn="just">
              <a:lnSpc>
                <a:spcPct val="90000"/>
              </a:lnSpc>
              <a:buFont typeface="Arial" pitchFamily="34" charset="0"/>
              <a:buChar char="•"/>
              <a:defRPr/>
            </a:pPr>
            <a:r>
              <a:rPr lang="es-ES" sz="1600" dirty="0" smtClean="0">
                <a:solidFill>
                  <a:schemeClr val="bg1"/>
                </a:solidFill>
                <a:latin typeface="Verdana" pitchFamily="34" charset="0"/>
                <a:ea typeface="Verdana" pitchFamily="34" charset="0"/>
                <a:cs typeface="Verdana" pitchFamily="34" charset="0"/>
              </a:rPr>
              <a:t>in </a:t>
            </a:r>
            <a:r>
              <a:rPr lang="es-ES" sz="1600" dirty="0">
                <a:solidFill>
                  <a:schemeClr val="bg1"/>
                </a:solidFill>
                <a:latin typeface="Verdana" pitchFamily="34" charset="0"/>
                <a:ea typeface="Verdana" pitchFamily="34" charset="0"/>
                <a:cs typeface="Verdana" pitchFamily="34" charset="0"/>
              </a:rPr>
              <a:t>embargo, en </a:t>
            </a:r>
            <a:r>
              <a:rPr lang="es-ES" sz="1600" dirty="0" smtClean="0">
                <a:solidFill>
                  <a:schemeClr val="bg1"/>
                </a:solidFill>
                <a:latin typeface="Verdana" pitchFamily="34" charset="0"/>
                <a:ea typeface="Verdana" pitchFamily="34" charset="0"/>
                <a:cs typeface="Verdana" pitchFamily="34" charset="0"/>
              </a:rPr>
              <a:t>la</a:t>
            </a:r>
            <a:endParaRPr lang="es-CL" sz="1600" dirty="0">
              <a:solidFill>
                <a:prstClr val="black"/>
              </a:solidFill>
              <a:ea typeface="Verdana" pitchFamily="34" charset="0"/>
              <a:cs typeface="Verdana" pitchFamily="34" charset="0"/>
            </a:endParaRPr>
          </a:p>
        </p:txBody>
      </p:sp>
    </p:spTree>
    <p:extLst>
      <p:ext uri="{BB962C8B-B14F-4D97-AF65-F5344CB8AC3E}">
        <p14:creationId xmlns:p14="http://schemas.microsoft.com/office/powerpoint/2010/main" val="1684384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Comentarios de evaluadores</a:t>
            </a:r>
          </a:p>
          <a:p>
            <a:pPr marL="0" indent="0">
              <a:buNone/>
            </a:pPr>
            <a:r>
              <a:rPr lang="es-CL" sz="1800" b="1" dirty="0" smtClean="0">
                <a:solidFill>
                  <a:srgbClr val="0070C0"/>
                </a:solidFill>
                <a:latin typeface="+mj-lt"/>
                <a:ea typeface="Verdana" panose="020B0604030504040204" pitchFamily="34" charset="0"/>
                <a:cs typeface="Verdana" panose="020B0604030504040204" pitchFamily="34" charset="0"/>
              </a:rPr>
              <a:t>                     Hipótesis</a:t>
            </a:r>
            <a:endParaRPr lang="es-CL" sz="1800"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1176847"/>
            <a:ext cx="8647889" cy="3268693"/>
          </a:xfrm>
          <a:prstGeom prst="rect">
            <a:avLst/>
          </a:prstGeom>
        </p:spPr>
        <p:txBody>
          <a:bodyPr/>
          <a:lstStyle/>
          <a:p>
            <a:pPr marL="285750" indent="-285750">
              <a:lnSpc>
                <a:spcPct val="80000"/>
              </a:lnSpc>
              <a:buFont typeface="Arial" pitchFamily="34" charset="0"/>
              <a:buChar char="•"/>
              <a:defRPr/>
            </a:pPr>
            <a:r>
              <a:rPr lang="es-ES" sz="1400" dirty="0">
                <a:ea typeface="Verdana" pitchFamily="34" charset="0"/>
                <a:cs typeface="Verdana" pitchFamily="34" charset="0"/>
              </a:rPr>
              <a:t>Presenta diversas ideas sin una hipótesis clara. No se logra comprender la originalidad de estas diversas ideas planteadas</a:t>
            </a:r>
            <a:r>
              <a:rPr lang="es-ES" sz="1400" dirty="0" smtClean="0">
                <a:ea typeface="Verdana" pitchFamily="34" charset="0"/>
                <a:cs typeface="Verdana" pitchFamily="34" charset="0"/>
              </a:rPr>
              <a:t>.</a:t>
            </a:r>
            <a:br>
              <a:rPr lang="es-ES" sz="1400" dirty="0" smtClean="0">
                <a:ea typeface="Verdana" pitchFamily="34" charset="0"/>
                <a:cs typeface="Verdana" pitchFamily="34" charset="0"/>
              </a:rPr>
            </a:b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Si uno analiza la hipótesis general del proyecto, ésta  no es clara y se confunde en una narración de diferentes aspectos de interés en el área de………. </a:t>
            </a:r>
            <a:r>
              <a:rPr lang="es-ES" sz="1400" dirty="0" smtClean="0">
                <a:ea typeface="Verdana" pitchFamily="34" charset="0"/>
                <a:cs typeface="Verdana" pitchFamily="34" charset="0"/>
              </a:rPr>
              <a:t/>
            </a:r>
            <a:br>
              <a:rPr lang="es-ES" sz="1400" dirty="0" smtClean="0">
                <a:ea typeface="Verdana" pitchFamily="34" charset="0"/>
                <a:cs typeface="Verdana" pitchFamily="34" charset="0"/>
              </a:rPr>
            </a:b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Aún cuando la discusión bibliográfica es pertinente y actualizada, la principal debilidad del proyecto es la falta de novedad de la investigación propuesta. Dados los numerosos estudios al respecto ……. en diferentes poblaciones en el mundo, las hipótesis y objetivos propuestos por los autores son adecuados pero difícilmente podrían ser originales</a:t>
            </a:r>
            <a:r>
              <a:rPr lang="es-ES" sz="1400" dirty="0" smtClean="0">
                <a:ea typeface="Verdana" pitchFamily="34" charset="0"/>
                <a:cs typeface="Verdana" pitchFamily="34" charset="0"/>
              </a:rPr>
              <a:t>.</a:t>
            </a:r>
            <a:br>
              <a:rPr lang="es-ES" sz="1400" dirty="0" smtClean="0">
                <a:ea typeface="Verdana" pitchFamily="34" charset="0"/>
                <a:cs typeface="Verdana" pitchFamily="34" charset="0"/>
              </a:rPr>
            </a:b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Desafortunadamente la hipótesis de este estudio, no deja claro la forma en que los autores entienden el problema. El primer párrafo no puede ser considerado sino como un fundamento a la hipótesis y los puntos 1-3 de hipótesis nula (aspecto estadístico que no tiene nada que ver con la hipótesis científica) más bien confunden</a:t>
            </a:r>
            <a:r>
              <a:rPr lang="es-ES" sz="1400" dirty="0" smtClean="0">
                <a:ea typeface="Verdana" pitchFamily="34" charset="0"/>
                <a:cs typeface="Verdana" pitchFamily="34" charset="0"/>
              </a:rPr>
              <a:t>.</a:t>
            </a:r>
            <a:br>
              <a:rPr lang="es-ES" sz="1400" dirty="0" smtClean="0">
                <a:ea typeface="Verdana" pitchFamily="34" charset="0"/>
                <a:cs typeface="Verdana" pitchFamily="34" charset="0"/>
              </a:rPr>
            </a:br>
            <a:endParaRPr lang="es-ES" sz="1400" dirty="0">
              <a:ea typeface="Verdana" pitchFamily="34" charset="0"/>
              <a:cs typeface="Verdana" pitchFamily="34" charset="0"/>
            </a:endParaRPr>
          </a:p>
          <a:p>
            <a:pPr marL="285750" indent="-285750" algn="just">
              <a:lnSpc>
                <a:spcPct val="80000"/>
              </a:lnSpc>
              <a:buFont typeface="Arial" pitchFamily="34" charset="0"/>
              <a:buChar char="•"/>
              <a:defRPr/>
            </a:pPr>
            <a:r>
              <a:rPr lang="es-ES" sz="1400" dirty="0">
                <a:ea typeface="Verdana" pitchFamily="34" charset="0"/>
                <a:cs typeface="Verdana" pitchFamily="34" charset="0"/>
              </a:rPr>
              <a:t>La hipótesis no corresponde muy bien a lo que se quiere contestar ni a los </a:t>
            </a:r>
            <a:r>
              <a:rPr lang="es-ES" sz="1400" dirty="0" smtClean="0">
                <a:ea typeface="Verdana" pitchFamily="34" charset="0"/>
                <a:cs typeface="Verdana" pitchFamily="34" charset="0"/>
              </a:rPr>
              <a:t>objetivos, </a:t>
            </a:r>
            <a:r>
              <a:rPr lang="es-ES" sz="1400" dirty="0">
                <a:ea typeface="Verdana" pitchFamily="34" charset="0"/>
                <a:cs typeface="Verdana" pitchFamily="34" charset="0"/>
              </a:rPr>
              <a:t>sino que más bien calza con resultados de experimentación ya realizada de acuerdo a la discusión bibliográfica</a:t>
            </a:r>
            <a:r>
              <a:rPr lang="es-ES" sz="1400" dirty="0" smtClean="0">
                <a:ea typeface="Verdana" pitchFamily="34" charset="0"/>
                <a:cs typeface="Verdana" pitchFamily="34" charset="0"/>
              </a:rPr>
              <a:t>.</a:t>
            </a:r>
            <a:endParaRPr lang="es-ES" sz="1400" dirty="0">
              <a:ea typeface="Verdana" pitchFamily="34" charset="0"/>
              <a:cs typeface="Verdana" pitchFamily="34" charset="0"/>
            </a:endParaRPr>
          </a:p>
        </p:txBody>
      </p:sp>
    </p:spTree>
    <p:extLst>
      <p:ext uri="{BB962C8B-B14F-4D97-AF65-F5344CB8AC3E}">
        <p14:creationId xmlns:p14="http://schemas.microsoft.com/office/powerpoint/2010/main" val="3894743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Comentarios de evaluadores</a:t>
            </a:r>
          </a:p>
          <a:p>
            <a:pPr marL="0" indent="0">
              <a:buNone/>
            </a:pPr>
            <a:r>
              <a:rPr lang="es-CL" sz="1800" b="1" dirty="0" smtClean="0">
                <a:solidFill>
                  <a:srgbClr val="0070C0"/>
                </a:solidFill>
                <a:latin typeface="+mj-lt"/>
                <a:ea typeface="Verdana" panose="020B0604030504040204" pitchFamily="34" charset="0"/>
                <a:cs typeface="Verdana" panose="020B0604030504040204" pitchFamily="34" charset="0"/>
              </a:rPr>
              <a:t>                     Objetivos</a:t>
            </a:r>
            <a:endParaRPr lang="es-CL" sz="1800"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1215759"/>
            <a:ext cx="8647889" cy="2996318"/>
          </a:xfrm>
          <a:prstGeom prst="rect">
            <a:avLst/>
          </a:prstGeom>
        </p:spPr>
        <p:txBody>
          <a:bodyPr/>
          <a:lstStyle/>
          <a:p>
            <a:pPr marL="285750" indent="-285750">
              <a:lnSpc>
                <a:spcPct val="80000"/>
              </a:lnSpc>
              <a:buFont typeface="Arial" pitchFamily="34" charset="0"/>
              <a:buChar char="•"/>
              <a:defRPr/>
            </a:pPr>
            <a:r>
              <a:rPr lang="es-ES" sz="1400" dirty="0">
                <a:ea typeface="Verdana" pitchFamily="34" charset="0"/>
                <a:cs typeface="Verdana" pitchFamily="34" charset="0"/>
              </a:rPr>
              <a:t>El marco teórico es excelente y la formulación de hipótesis también. Sin embargo los objetivos no se expresan con similitud a la hipótesis y los objetivos específicos son más un relato de actividades que objetivos en sí. </a:t>
            </a:r>
          </a:p>
          <a:p>
            <a:pPr marL="285750" indent="-285750">
              <a:lnSpc>
                <a:spcPct val="80000"/>
              </a:lnSpc>
              <a:buFont typeface="Arial" pitchFamily="34" charset="0"/>
              <a:buChar char="•"/>
              <a:defRPr/>
            </a:pP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El objetivo general es muy amplio, y cada objetivo específico es casi un proyecto en si mismo. Además la redacción es poco clara, ya que se presenta más de una idea por frase. Los objetivos en sí abarcan más temas que los planteados en la hipótesis.</a:t>
            </a:r>
          </a:p>
          <a:p>
            <a:pPr marL="285750" indent="-285750">
              <a:lnSpc>
                <a:spcPct val="80000"/>
              </a:lnSpc>
              <a:buFont typeface="Arial" pitchFamily="34" charset="0"/>
              <a:buChar char="•"/>
              <a:defRPr/>
            </a:pP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Los objetivos específicos, si bien son todos de interés y en gran medida posiblemente relacionados, son demasiado amplios y en cierta medida representan paralelamente proyectos de investigación independientes que requieren fundamentación, financiamiento y tiempo razonable para lograr eventuales resultados.</a:t>
            </a:r>
          </a:p>
          <a:p>
            <a:pPr marL="285750" indent="-285750">
              <a:lnSpc>
                <a:spcPct val="80000"/>
              </a:lnSpc>
              <a:buFont typeface="Arial" pitchFamily="34" charset="0"/>
              <a:buChar char="•"/>
              <a:defRPr/>
            </a:pP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El problema mayor son los objetivos del proyecto que parecen muy amplios y la falta de respaldo en la metodología para saber como se alcanzarán estos objetivos basados sobre los datos que existen y los modelos que se pretenden usar. </a:t>
            </a:r>
          </a:p>
        </p:txBody>
      </p:sp>
    </p:spTree>
    <p:extLst>
      <p:ext uri="{BB962C8B-B14F-4D97-AF65-F5344CB8AC3E}">
        <p14:creationId xmlns:p14="http://schemas.microsoft.com/office/powerpoint/2010/main" val="16535164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Comentarios de evaluadores</a:t>
            </a:r>
          </a:p>
          <a:p>
            <a:pPr marL="0" indent="0">
              <a:buNone/>
            </a:pPr>
            <a:r>
              <a:rPr lang="es-CL" sz="1800" b="1" dirty="0" smtClean="0">
                <a:solidFill>
                  <a:srgbClr val="0070C0"/>
                </a:solidFill>
                <a:latin typeface="+mj-lt"/>
                <a:ea typeface="Verdana" panose="020B0604030504040204" pitchFamily="34" charset="0"/>
                <a:cs typeface="Verdana" panose="020B0604030504040204" pitchFamily="34" charset="0"/>
              </a:rPr>
              <a:t>                     Metodología</a:t>
            </a:r>
            <a:endParaRPr lang="es-CL" sz="1800"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1108755"/>
            <a:ext cx="8647889" cy="3482700"/>
          </a:xfrm>
          <a:prstGeom prst="rect">
            <a:avLst/>
          </a:prstGeom>
        </p:spPr>
        <p:txBody>
          <a:bodyPr/>
          <a:lstStyle/>
          <a:p>
            <a:pPr marL="285750" indent="-285750">
              <a:buFont typeface="Arial" pitchFamily="34" charset="0"/>
              <a:buChar char="•"/>
              <a:defRPr/>
            </a:pPr>
            <a:r>
              <a:rPr lang="es-ES" sz="1400" dirty="0">
                <a:ea typeface="MS PGothic" pitchFamily="34" charset="-128"/>
              </a:rPr>
              <a:t>Un aspecto relevante por la naturaleza de la propuesta, lo constituye el tamaño </a:t>
            </a:r>
            <a:r>
              <a:rPr lang="es-ES" sz="1400" dirty="0" err="1">
                <a:ea typeface="MS PGothic" pitchFamily="34" charset="-128"/>
              </a:rPr>
              <a:t>muestral</a:t>
            </a:r>
            <a:r>
              <a:rPr lang="es-ES" sz="1400" dirty="0">
                <a:ea typeface="MS PGothic" pitchFamily="34" charset="-128"/>
              </a:rPr>
              <a:t> del estudio. El protocolo presentado no garantiza disponer de la potencia suficiente para estudiar</a:t>
            </a:r>
            <a:r>
              <a:rPr lang="es-ES" sz="1400" dirty="0" smtClean="0">
                <a:ea typeface="MS PGothic" pitchFamily="34" charset="-128"/>
              </a:rPr>
              <a:t>………..</a:t>
            </a:r>
          </a:p>
          <a:p>
            <a:pPr marL="285750" indent="-285750">
              <a:buFont typeface="Arial" pitchFamily="34" charset="0"/>
              <a:buChar char="•"/>
              <a:defRPr/>
            </a:pPr>
            <a:endParaRPr lang="es-ES" sz="1400" dirty="0">
              <a:ea typeface="MS PGothic" pitchFamily="34" charset="-128"/>
            </a:endParaRPr>
          </a:p>
          <a:p>
            <a:pPr marL="285750" indent="-285750">
              <a:buFont typeface="Arial" pitchFamily="34" charset="0"/>
              <a:buChar char="•"/>
              <a:defRPr/>
            </a:pPr>
            <a:r>
              <a:rPr lang="es-ES" sz="1400" dirty="0">
                <a:ea typeface="MS PGothic" pitchFamily="34" charset="-128"/>
              </a:rPr>
              <a:t>No se indica cual será el mecanismo de detección y reclutamiento de los nuevos casos detectados. </a:t>
            </a:r>
            <a:endParaRPr lang="es-ES" sz="1400" dirty="0" smtClean="0">
              <a:ea typeface="MS PGothic" pitchFamily="34" charset="-128"/>
            </a:endParaRPr>
          </a:p>
          <a:p>
            <a:pPr marL="285750" indent="-285750">
              <a:buFont typeface="Arial" pitchFamily="34" charset="0"/>
              <a:buChar char="•"/>
              <a:defRPr/>
            </a:pPr>
            <a:endParaRPr lang="es-ES" sz="1400" dirty="0">
              <a:ea typeface="MS PGothic" pitchFamily="34" charset="-128"/>
            </a:endParaRPr>
          </a:p>
          <a:p>
            <a:pPr marL="285750" indent="-285750">
              <a:buFont typeface="Arial" pitchFamily="34" charset="0"/>
              <a:buChar char="•"/>
              <a:defRPr/>
            </a:pPr>
            <a:r>
              <a:rPr lang="es-ES" sz="1400" dirty="0">
                <a:ea typeface="MS PGothic" pitchFamily="34" charset="-128"/>
              </a:rPr>
              <a:t>No está respaldado el número propuesto anual que se incorporará al estudio. Es imprescindible, y así está convenientemente planteado en este estudio, la disponibilidad de un grupo control contra el cual contrastar las………….. Con todo, esto no resuelve necesariamente un eventual bajo tamaño </a:t>
            </a:r>
            <a:r>
              <a:rPr lang="es-ES" sz="1400" dirty="0" err="1">
                <a:ea typeface="MS PGothic" pitchFamily="34" charset="-128"/>
              </a:rPr>
              <a:t>muestral</a:t>
            </a:r>
            <a:r>
              <a:rPr lang="es-ES" sz="1400" dirty="0">
                <a:ea typeface="MS PGothic" pitchFamily="34" charset="-128"/>
              </a:rPr>
              <a:t>. </a:t>
            </a:r>
            <a:endParaRPr lang="es-ES" sz="1400" dirty="0" smtClean="0">
              <a:ea typeface="MS PGothic" pitchFamily="34" charset="-128"/>
            </a:endParaRPr>
          </a:p>
          <a:p>
            <a:pPr marL="285750" indent="-285750">
              <a:buFont typeface="Arial" pitchFamily="34" charset="0"/>
              <a:buChar char="•"/>
              <a:defRPr/>
            </a:pPr>
            <a:endParaRPr lang="es-ES" sz="1400" dirty="0">
              <a:ea typeface="MS PGothic" pitchFamily="34" charset="-128"/>
            </a:endParaRPr>
          </a:p>
          <a:p>
            <a:pPr marL="285750" indent="-285750">
              <a:buFont typeface="Arial" pitchFamily="34" charset="0"/>
              <a:buChar char="•"/>
              <a:defRPr/>
            </a:pPr>
            <a:r>
              <a:rPr lang="es-ES" sz="1400" dirty="0">
                <a:ea typeface="MS PGothic" pitchFamily="34" charset="-128"/>
              </a:rPr>
              <a:t>No se menciona cómo logrará acceder a la muestra que propone reclutar</a:t>
            </a:r>
            <a:r>
              <a:rPr lang="es-ES" sz="1400" dirty="0" smtClean="0">
                <a:ea typeface="MS PGothic" pitchFamily="34" charset="-128"/>
              </a:rPr>
              <a:t>.</a:t>
            </a:r>
          </a:p>
          <a:p>
            <a:pPr marL="285750" indent="-285750">
              <a:buFont typeface="Arial" pitchFamily="34" charset="0"/>
              <a:buChar char="•"/>
              <a:defRPr/>
            </a:pPr>
            <a:endParaRPr lang="es-ES" sz="1400" dirty="0">
              <a:ea typeface="MS PGothic" pitchFamily="34" charset="-128"/>
            </a:endParaRPr>
          </a:p>
          <a:p>
            <a:pPr marL="285750" indent="-285750">
              <a:buFont typeface="Arial" pitchFamily="34" charset="0"/>
              <a:buChar char="•"/>
              <a:defRPr/>
            </a:pPr>
            <a:r>
              <a:rPr lang="es-ES" sz="1400" dirty="0">
                <a:ea typeface="MS PGothic" pitchFamily="34" charset="-128"/>
              </a:rPr>
              <a:t>Falta coherencia entre la técnica a utilizar en el estudio y la experiencia del IR en aplicarla. No entrega evidencias que respalden su conocimiento en ellas.</a:t>
            </a:r>
          </a:p>
        </p:txBody>
      </p:sp>
    </p:spTree>
    <p:extLst>
      <p:ext uri="{BB962C8B-B14F-4D97-AF65-F5344CB8AC3E}">
        <p14:creationId xmlns:p14="http://schemas.microsoft.com/office/powerpoint/2010/main" val="27064277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Comentarios de evaluadores</a:t>
            </a:r>
          </a:p>
          <a:p>
            <a:pPr marL="0" indent="0">
              <a:buNone/>
            </a:pPr>
            <a:r>
              <a:rPr lang="es-CL" sz="1800" b="1" dirty="0" smtClean="0">
                <a:solidFill>
                  <a:srgbClr val="0070C0"/>
                </a:solidFill>
                <a:latin typeface="+mj-lt"/>
                <a:ea typeface="Verdana" panose="020B0604030504040204" pitchFamily="34" charset="0"/>
                <a:cs typeface="Verdana" panose="020B0604030504040204" pitchFamily="34" charset="0"/>
              </a:rPr>
              <a:t>                     Plan de trabajo</a:t>
            </a:r>
            <a:endParaRPr lang="es-CL" sz="1800"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1303307"/>
            <a:ext cx="8647889" cy="2247289"/>
          </a:xfrm>
          <a:prstGeom prst="rect">
            <a:avLst/>
          </a:prstGeom>
        </p:spPr>
        <p:txBody>
          <a:bodyPr/>
          <a:lstStyle/>
          <a:p>
            <a:pPr marL="285750" indent="-285750" algn="just">
              <a:buFont typeface="Arial" pitchFamily="34" charset="0"/>
              <a:buChar char="•"/>
              <a:defRPr/>
            </a:pPr>
            <a:r>
              <a:rPr lang="es-ES" sz="1400" dirty="0">
                <a:ea typeface="MS PGothic" pitchFamily="34" charset="-128"/>
              </a:rPr>
              <a:t>No hay ninguna referencia a un plan de análisis y, dadas las múltiples variables que serán estudiadas y la complejidad agregada por las relaciones posibles entre ellas, este no es un aspecto trivial. Debiera ser un aspecto importante cómo se analizarán los datos para poder responder adecuadamente a los objetivos planteados.</a:t>
            </a:r>
          </a:p>
          <a:p>
            <a:pPr marL="285750" indent="-285750" algn="just">
              <a:buFont typeface="Arial" pitchFamily="34" charset="0"/>
              <a:buChar char="•"/>
              <a:defRPr/>
            </a:pPr>
            <a:endParaRPr lang="es-ES" sz="1400" dirty="0">
              <a:ea typeface="MS PGothic" pitchFamily="34" charset="-128"/>
            </a:endParaRPr>
          </a:p>
          <a:p>
            <a:pPr marL="285750" indent="-285750" algn="just">
              <a:buFont typeface="Arial" pitchFamily="34" charset="0"/>
              <a:buChar char="•"/>
              <a:defRPr/>
            </a:pPr>
            <a:r>
              <a:rPr lang="es-ES" sz="1400" dirty="0">
                <a:ea typeface="MS PGothic" pitchFamily="34" charset="-128"/>
              </a:rPr>
              <a:t>En esta propuesta se plantea un lineamiento general pero nada específico sobre la realización del dicho proyecto. Se necesitarían: 1) datos con las cuales cuentan los investigadores para cada ciudad del estudio; 2) variables que se tomaran en cuenta en los modelos; 3) limitaciones de los modelos; 4) resultados de estudios anteriores realizados </a:t>
            </a:r>
            <a:r>
              <a:rPr lang="es-ES" sz="1600" dirty="0">
                <a:solidFill>
                  <a:schemeClr val="bg1"/>
                </a:solidFill>
                <a:latin typeface="Verdana" pitchFamily="34" charset="0"/>
                <a:ea typeface="MS PGothic" pitchFamily="34" charset="-128"/>
              </a:rPr>
              <a:t>por los investigadores. </a:t>
            </a:r>
          </a:p>
        </p:txBody>
      </p:sp>
    </p:spTree>
    <p:extLst>
      <p:ext uri="{BB962C8B-B14F-4D97-AF65-F5344CB8AC3E}">
        <p14:creationId xmlns:p14="http://schemas.microsoft.com/office/powerpoint/2010/main" val="11736643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810142" y="186550"/>
            <a:ext cx="8843040" cy="771525"/>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Comentarios de evaluadores</a:t>
            </a:r>
          </a:p>
          <a:p>
            <a:pPr marL="0" indent="0">
              <a:buNone/>
            </a:pPr>
            <a:r>
              <a:rPr lang="es-CL" sz="1800" b="1" dirty="0" smtClean="0">
                <a:solidFill>
                  <a:srgbClr val="0070C0"/>
                </a:solidFill>
                <a:latin typeface="+mj-lt"/>
                <a:ea typeface="Verdana" panose="020B0604030504040204" pitchFamily="34" charset="0"/>
                <a:cs typeface="Verdana" panose="020B0604030504040204" pitchFamily="34" charset="0"/>
              </a:rPr>
              <a:t>                     Viabilidad</a:t>
            </a:r>
            <a:endParaRPr lang="es-CL" sz="1800" b="1" dirty="0">
              <a:solidFill>
                <a:srgbClr val="0070C0"/>
              </a:solidFill>
              <a:latin typeface="+mj-lt"/>
              <a:ea typeface="Verdana" panose="020B0604030504040204" pitchFamily="34" charset="0"/>
              <a:cs typeface="Verdana" panose="020B0604030504040204" pitchFamily="34" charset="0"/>
            </a:endParaRPr>
          </a:p>
          <a:p>
            <a:endParaRPr lang="es-CL" sz="2100" dirty="0"/>
          </a:p>
        </p:txBody>
      </p:sp>
      <p:sp>
        <p:nvSpPr>
          <p:cNvPr id="3" name="Marcador de contenido 2"/>
          <p:cNvSpPr>
            <a:spLocks noGrp="1"/>
          </p:cNvSpPr>
          <p:nvPr>
            <p:ph sz="quarter" idx="4294967295"/>
          </p:nvPr>
        </p:nvSpPr>
        <p:spPr>
          <a:xfrm>
            <a:off x="252919" y="1128209"/>
            <a:ext cx="8647889" cy="3190872"/>
          </a:xfrm>
          <a:prstGeom prst="rect">
            <a:avLst/>
          </a:prstGeom>
        </p:spPr>
        <p:txBody>
          <a:bodyPr/>
          <a:lstStyle/>
          <a:p>
            <a:pPr marL="285750" indent="-285750">
              <a:lnSpc>
                <a:spcPct val="80000"/>
              </a:lnSpc>
              <a:buFont typeface="Arial" pitchFamily="34" charset="0"/>
              <a:buChar char="•"/>
              <a:defRPr/>
            </a:pPr>
            <a:r>
              <a:rPr lang="es-ES" sz="1400" dirty="0">
                <a:ea typeface="Verdana" pitchFamily="34" charset="0"/>
                <a:cs typeface="Verdana" pitchFamily="34" charset="0"/>
              </a:rPr>
              <a:t>El proyecto es bastante ambicioso en cuanto a lo extenso de las determinaciones propuestas, y en este sentido los resultados preliminares no son muy extensos, excepto en el desarrollo del modelo animal. Al contrario, se presenta muy poco adelantado sobre el meollo de la propuesta, que es………</a:t>
            </a:r>
          </a:p>
          <a:p>
            <a:pPr marL="285750" indent="-285750">
              <a:lnSpc>
                <a:spcPct val="80000"/>
              </a:lnSpc>
              <a:buFont typeface="Arial" pitchFamily="34" charset="0"/>
              <a:buChar char="•"/>
              <a:defRPr/>
            </a:pP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smtClean="0">
                <a:ea typeface="Verdana" pitchFamily="34" charset="0"/>
                <a:cs typeface="Verdana" pitchFamily="34" charset="0"/>
              </a:rPr>
              <a:t>Considero </a:t>
            </a:r>
            <a:r>
              <a:rPr lang="es-ES" sz="1400" dirty="0">
                <a:ea typeface="Verdana" pitchFamily="34" charset="0"/>
                <a:cs typeface="Verdana" pitchFamily="34" charset="0"/>
              </a:rPr>
              <a:t>que la falta de datos preliminares que avalen la propuesta es decisiva, el autor principal no demuestra mayor experiencia en el tema, ni tiene datos iniciales que avalen su preparación para iniciar este proyecto de investigación.</a:t>
            </a:r>
          </a:p>
          <a:p>
            <a:pPr marL="285750" indent="-285750">
              <a:lnSpc>
                <a:spcPct val="80000"/>
              </a:lnSpc>
              <a:buFont typeface="Arial" pitchFamily="34" charset="0"/>
              <a:buChar char="•"/>
              <a:defRPr/>
            </a:pP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a:ea typeface="Verdana" pitchFamily="34" charset="0"/>
                <a:cs typeface="Verdana" pitchFamily="34" charset="0"/>
              </a:rPr>
              <a:t>El proyecto es muy amplio y abarca muchas técnicas, ideas y proposiciones diferentes, que resultan difíciles de cumplir en el tiempo y con los recursos posibles de asignar</a:t>
            </a:r>
            <a:r>
              <a:rPr lang="es-ES" sz="1400" dirty="0" smtClean="0">
                <a:ea typeface="Verdana" pitchFamily="34" charset="0"/>
                <a:cs typeface="Verdana" pitchFamily="34" charset="0"/>
              </a:rPr>
              <a:t>.</a:t>
            </a:r>
          </a:p>
          <a:p>
            <a:pPr marL="285750" indent="-285750">
              <a:lnSpc>
                <a:spcPct val="80000"/>
              </a:lnSpc>
              <a:buFont typeface="Arial" pitchFamily="34" charset="0"/>
              <a:buChar char="•"/>
              <a:defRPr/>
            </a:pPr>
            <a:endParaRPr lang="es-ES" sz="1400" dirty="0">
              <a:ea typeface="Verdana" pitchFamily="34" charset="0"/>
              <a:cs typeface="Verdana" pitchFamily="34" charset="0"/>
            </a:endParaRPr>
          </a:p>
          <a:p>
            <a:pPr marL="285750" indent="-285750">
              <a:lnSpc>
                <a:spcPct val="80000"/>
              </a:lnSpc>
              <a:buFont typeface="Arial" pitchFamily="34" charset="0"/>
              <a:buChar char="•"/>
              <a:defRPr/>
            </a:pPr>
            <a:r>
              <a:rPr lang="es-ES" sz="1400" dirty="0" smtClean="0">
                <a:ea typeface="Verdana" pitchFamily="34" charset="0"/>
                <a:cs typeface="Verdana" pitchFamily="34" charset="0"/>
              </a:rPr>
              <a:t>El proyecto propone trabajar en laboratorios que la Institución </a:t>
            </a:r>
            <a:r>
              <a:rPr lang="es-ES" sz="1400" dirty="0" err="1" smtClean="0">
                <a:ea typeface="Verdana" pitchFamily="34" charset="0"/>
                <a:cs typeface="Verdana" pitchFamily="34" charset="0"/>
              </a:rPr>
              <a:t>Patrocinante</a:t>
            </a:r>
            <a:r>
              <a:rPr lang="es-ES" sz="1400" dirty="0" smtClean="0">
                <a:ea typeface="Verdana" pitchFamily="34" charset="0"/>
                <a:cs typeface="Verdana" pitchFamily="34" charset="0"/>
              </a:rPr>
              <a:t> no tiene disponible. Cómo pretende cumplir con los objetivos que plantea?</a:t>
            </a:r>
          </a:p>
          <a:p>
            <a:pPr marL="285750" indent="-285750">
              <a:lnSpc>
                <a:spcPct val="80000"/>
              </a:lnSpc>
              <a:buFont typeface="Arial" pitchFamily="34" charset="0"/>
              <a:buChar char="•"/>
              <a:defRPr/>
            </a:pPr>
            <a:endParaRPr lang="es-ES" sz="1600" dirty="0">
              <a:ea typeface="Verdana" pitchFamily="34" charset="0"/>
              <a:cs typeface="Verdana" pitchFamily="34" charset="0"/>
            </a:endParaRPr>
          </a:p>
          <a:p>
            <a:pPr marL="0" indent="0">
              <a:lnSpc>
                <a:spcPct val="80000"/>
              </a:lnSpc>
              <a:buNone/>
              <a:defRPr/>
            </a:pPr>
            <a:r>
              <a:rPr lang="es-ES" sz="1600" dirty="0">
                <a:ea typeface="Verdana" pitchFamily="34" charset="0"/>
                <a:cs typeface="Verdana" pitchFamily="34" charset="0"/>
              </a:rPr>
              <a:t/>
            </a:r>
            <a:br>
              <a:rPr lang="es-ES" sz="1600" dirty="0">
                <a:ea typeface="Verdana" pitchFamily="34" charset="0"/>
                <a:cs typeface="Verdana" pitchFamily="34" charset="0"/>
              </a:rPr>
            </a:br>
            <a:endParaRPr lang="es-ES" sz="1600" dirty="0">
              <a:ea typeface="Verdana" pitchFamily="34" charset="0"/>
              <a:cs typeface="Verdana" pitchFamily="34" charset="0"/>
            </a:endParaRPr>
          </a:p>
          <a:p>
            <a:pPr marL="285750" indent="-285750" algn="just">
              <a:buFont typeface="Arial" pitchFamily="34" charset="0"/>
              <a:buChar char="•"/>
              <a:defRPr/>
            </a:pPr>
            <a:r>
              <a:rPr lang="es-ES" sz="1600" dirty="0" smtClean="0">
                <a:solidFill>
                  <a:schemeClr val="bg1"/>
                </a:solidFill>
                <a:latin typeface="Verdana" pitchFamily="34" charset="0"/>
                <a:ea typeface="MS PGothic" pitchFamily="34" charset="-128"/>
              </a:rPr>
              <a:t>. </a:t>
            </a:r>
            <a:endParaRPr lang="es-ES" sz="1600" dirty="0">
              <a:solidFill>
                <a:schemeClr val="bg1"/>
              </a:solidFill>
              <a:latin typeface="Verdana" pitchFamily="34" charset="0"/>
              <a:ea typeface="MS PGothic" pitchFamily="34" charset="-128"/>
            </a:endParaRPr>
          </a:p>
        </p:txBody>
      </p:sp>
    </p:spTree>
    <p:extLst>
      <p:ext uri="{BB962C8B-B14F-4D97-AF65-F5344CB8AC3E}">
        <p14:creationId xmlns:p14="http://schemas.microsoft.com/office/powerpoint/2010/main" val="18244494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566423" y="1618676"/>
            <a:ext cx="5956300" cy="771525"/>
          </a:xfrm>
          <a:prstGeom prst="rect">
            <a:avLst/>
          </a:prstGeom>
        </p:spPr>
        <p:txBody>
          <a:bodyPr/>
          <a:lstStyle/>
          <a:p>
            <a:pPr marL="0" indent="0" algn="ctr">
              <a:buNone/>
            </a:pPr>
            <a:r>
              <a:rPr lang="es-CL" dirty="0" smtClean="0">
                <a:solidFill>
                  <a:srgbClr val="0070C0"/>
                </a:solidFill>
                <a:latin typeface="Verdana" panose="020B0604030504040204" pitchFamily="34" charset="0"/>
                <a:ea typeface="Verdana" panose="020B0604030504040204" pitchFamily="34" charset="0"/>
                <a:cs typeface="Verdana" panose="020B0604030504040204" pitchFamily="34" charset="0"/>
              </a:rPr>
              <a:t>Muchas gracias</a:t>
            </a:r>
            <a:endParaRPr lang="es-CL"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Imagen 2"/>
          <p:cNvPicPr>
            <a:picLocks noChangeAspect="1"/>
          </p:cNvPicPr>
          <p:nvPr/>
        </p:nvPicPr>
        <p:blipFill>
          <a:blip r:embed="rId2"/>
          <a:stretch>
            <a:fillRect/>
          </a:stretch>
        </p:blipFill>
        <p:spPr>
          <a:xfrm>
            <a:off x="3401573" y="2390201"/>
            <a:ext cx="2286000" cy="828675"/>
          </a:xfrm>
          <a:prstGeom prst="rect">
            <a:avLst/>
          </a:prstGeom>
        </p:spPr>
      </p:pic>
    </p:spTree>
    <p:extLst>
      <p:ext uri="{BB962C8B-B14F-4D97-AF65-F5344CB8AC3E}">
        <p14:creationId xmlns:p14="http://schemas.microsoft.com/office/powerpoint/2010/main" val="18777905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738698" y="423949"/>
            <a:ext cx="7533236" cy="4346967"/>
          </a:xfrm>
          <a:prstGeom prst="rect">
            <a:avLst/>
          </a:prstGeom>
          <a:ln>
            <a:solidFill>
              <a:schemeClr val="accent1"/>
            </a:solidFill>
          </a:ln>
        </p:spPr>
      </p:pic>
    </p:spTree>
    <p:extLst>
      <p:ext uri="{BB962C8B-B14F-4D97-AF65-F5344CB8AC3E}">
        <p14:creationId xmlns:p14="http://schemas.microsoft.com/office/powerpoint/2010/main" val="2098081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buFont typeface="Arial" charset="0"/>
              <a:buChar char="•"/>
            </a:pPr>
            <a:endParaRPr lang="es-ES_tradnl" sz="1800" dirty="0"/>
          </a:p>
          <a:p>
            <a:pPr>
              <a:buFont typeface="Arial" charset="0"/>
              <a:buChar char="•"/>
            </a:pPr>
            <a:endParaRPr lang="es-ES_tradnl" sz="1800" dirty="0"/>
          </a:p>
        </p:txBody>
      </p:sp>
      <p:graphicFrame>
        <p:nvGraphicFramePr>
          <p:cNvPr id="4" name="Diagrama 3">
            <a:extLst>
              <a:ext uri="{FF2B5EF4-FFF2-40B4-BE49-F238E27FC236}">
                <a16:creationId xmlns="" xmlns:a16="http://schemas.microsoft.com/office/drawing/2014/main" id="{70461E71-6520-9641-9299-A5B7C09914EA}"/>
              </a:ext>
            </a:extLst>
          </p:cNvPr>
          <p:cNvGraphicFramePr/>
          <p:nvPr>
            <p:extLst>
              <p:ext uri="{D42A27DB-BD31-4B8C-83A1-F6EECF244321}">
                <p14:modId xmlns:p14="http://schemas.microsoft.com/office/powerpoint/2010/main" val="1638799997"/>
              </p:ext>
            </p:extLst>
          </p:nvPr>
        </p:nvGraphicFramePr>
        <p:xfrm>
          <a:off x="224974" y="1491569"/>
          <a:ext cx="6052244" cy="33289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a:extLst>
              <a:ext uri="{FF2B5EF4-FFF2-40B4-BE49-F238E27FC236}">
                <a16:creationId xmlns="" xmlns:a16="http://schemas.microsoft.com/office/drawing/2014/main" id="{C35765B0-FE13-6548-AC04-358F252897D9}"/>
              </a:ext>
            </a:extLst>
          </p:cNvPr>
          <p:cNvSpPr/>
          <p:nvPr/>
        </p:nvSpPr>
        <p:spPr>
          <a:xfrm>
            <a:off x="1925833" y="4147921"/>
            <a:ext cx="4607909" cy="26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s-ES" sz="1100" dirty="0">
                <a:solidFill>
                  <a:prstClr val="white"/>
                </a:solidFill>
                <a:latin typeface="Calibri" panose="020F0502020204030204"/>
              </a:rPr>
              <a:t>Coordinadores de Grupo de Estudio y Asistentes</a:t>
            </a:r>
            <a:endParaRPr lang="es-CL" sz="1100" dirty="0">
              <a:solidFill>
                <a:prstClr val="white"/>
              </a:solidFill>
              <a:latin typeface="Calibri" panose="020F0502020204030204"/>
            </a:endParaRPr>
          </a:p>
        </p:txBody>
      </p:sp>
      <p:sp>
        <p:nvSpPr>
          <p:cNvPr id="6" name="Rectángulo 5">
            <a:extLst>
              <a:ext uri="{FF2B5EF4-FFF2-40B4-BE49-F238E27FC236}">
                <a16:creationId xmlns="" xmlns:a16="http://schemas.microsoft.com/office/drawing/2014/main" id="{AA93ABBF-C97D-6949-A9DE-2AE274AD9418}"/>
              </a:ext>
            </a:extLst>
          </p:cNvPr>
          <p:cNvSpPr/>
          <p:nvPr/>
        </p:nvSpPr>
        <p:spPr>
          <a:xfrm>
            <a:off x="5932583" y="1423175"/>
            <a:ext cx="2966760" cy="804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s-ES" sz="1200" dirty="0">
                <a:solidFill>
                  <a:prstClr val="white"/>
                </a:solidFill>
                <a:latin typeface="Calibri" panose="020F0502020204030204"/>
              </a:rPr>
              <a:t>Consejos Superiores de Ciencia y </a:t>
            </a:r>
          </a:p>
          <a:p>
            <a:pPr algn="ctr" defTabSz="685800"/>
            <a:r>
              <a:rPr lang="es-ES" sz="1200" dirty="0">
                <a:solidFill>
                  <a:prstClr val="white"/>
                </a:solidFill>
                <a:latin typeface="Calibri" panose="020F0502020204030204"/>
              </a:rPr>
              <a:t>Desarrollo Tecnológico</a:t>
            </a:r>
          </a:p>
          <a:p>
            <a:pPr algn="ctr" defTabSz="685800"/>
            <a:endParaRPr lang="es-ES" sz="1200" dirty="0">
              <a:solidFill>
                <a:prstClr val="white"/>
              </a:solidFill>
              <a:latin typeface="Calibri" panose="020F0502020204030204"/>
            </a:endParaRPr>
          </a:p>
          <a:p>
            <a:pPr algn="ctr" defTabSz="685800"/>
            <a:r>
              <a:rPr lang="es-CL" sz="800" dirty="0">
                <a:solidFill>
                  <a:prstClr val="white"/>
                </a:solidFill>
                <a:latin typeface="Calibri" panose="020F0502020204030204"/>
              </a:rPr>
              <a:t>Funciones: Definir y diseñar programas e instrumentos, seleccionar proyectos y asignar recursos </a:t>
            </a:r>
          </a:p>
        </p:txBody>
      </p:sp>
      <p:sp>
        <p:nvSpPr>
          <p:cNvPr id="7" name="Rectángulo 6">
            <a:extLst>
              <a:ext uri="{FF2B5EF4-FFF2-40B4-BE49-F238E27FC236}">
                <a16:creationId xmlns="" xmlns:a16="http://schemas.microsoft.com/office/drawing/2014/main" id="{AC502701-2594-5E4C-8639-41F1535A9391}"/>
              </a:ext>
            </a:extLst>
          </p:cNvPr>
          <p:cNvSpPr/>
          <p:nvPr/>
        </p:nvSpPr>
        <p:spPr>
          <a:xfrm>
            <a:off x="6120246" y="2491336"/>
            <a:ext cx="1113110" cy="41563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s-ES" sz="1050" dirty="0">
                <a:solidFill>
                  <a:prstClr val="white"/>
                </a:solidFill>
                <a:latin typeface="Calibri" panose="020F0502020204030204"/>
              </a:rPr>
              <a:t>Comité Asesor de Bioética</a:t>
            </a:r>
            <a:endParaRPr lang="es-CL" sz="1050" dirty="0">
              <a:solidFill>
                <a:prstClr val="white"/>
              </a:solidFill>
              <a:latin typeface="Calibri" panose="020F0502020204030204"/>
            </a:endParaRPr>
          </a:p>
        </p:txBody>
      </p:sp>
      <p:sp>
        <p:nvSpPr>
          <p:cNvPr id="8" name="Rectángulo 7">
            <a:extLst>
              <a:ext uri="{FF2B5EF4-FFF2-40B4-BE49-F238E27FC236}">
                <a16:creationId xmlns="" xmlns:a16="http://schemas.microsoft.com/office/drawing/2014/main" id="{1D7C6468-CA84-2241-B081-7D8A2AD3DF2A}"/>
              </a:ext>
            </a:extLst>
          </p:cNvPr>
          <p:cNvSpPr/>
          <p:nvPr/>
        </p:nvSpPr>
        <p:spPr>
          <a:xfrm>
            <a:off x="7751619" y="2493858"/>
            <a:ext cx="955728" cy="39481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s-ES" sz="1050" dirty="0">
                <a:solidFill>
                  <a:prstClr val="white"/>
                </a:solidFill>
                <a:latin typeface="Calibri" panose="020F0502020204030204"/>
              </a:rPr>
              <a:t>Grupos de Estudio</a:t>
            </a:r>
            <a:endParaRPr lang="es-CL" sz="1050" dirty="0">
              <a:solidFill>
                <a:prstClr val="white"/>
              </a:solidFill>
              <a:latin typeface="Calibri" panose="020F0502020204030204"/>
            </a:endParaRPr>
          </a:p>
        </p:txBody>
      </p:sp>
      <p:cxnSp>
        <p:nvCxnSpPr>
          <p:cNvPr id="9" name="Conector recto 8">
            <a:extLst>
              <a:ext uri="{FF2B5EF4-FFF2-40B4-BE49-F238E27FC236}">
                <a16:creationId xmlns="" xmlns:a16="http://schemas.microsoft.com/office/drawing/2014/main" id="{44718C95-271A-A745-BA26-0399423F636E}"/>
              </a:ext>
            </a:extLst>
          </p:cNvPr>
          <p:cNvCxnSpPr>
            <a:cxnSpLocks/>
          </p:cNvCxnSpPr>
          <p:nvPr/>
        </p:nvCxnSpPr>
        <p:spPr>
          <a:xfrm>
            <a:off x="8259159" y="2878687"/>
            <a:ext cx="0" cy="14094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 xmlns:a16="http://schemas.microsoft.com/office/drawing/2014/main" id="{2C43D86F-514C-8849-988D-96B8C866F669}"/>
              </a:ext>
            </a:extLst>
          </p:cNvPr>
          <p:cNvCxnSpPr>
            <a:cxnSpLocks/>
          </p:cNvCxnSpPr>
          <p:nvPr/>
        </p:nvCxnSpPr>
        <p:spPr>
          <a:xfrm>
            <a:off x="6507901" y="4288136"/>
            <a:ext cx="17512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 xmlns:a16="http://schemas.microsoft.com/office/drawing/2014/main" id="{721F16A9-13BE-C84E-8929-4E32151E7AAC}"/>
              </a:ext>
            </a:extLst>
          </p:cNvPr>
          <p:cNvCxnSpPr>
            <a:cxnSpLocks/>
          </p:cNvCxnSpPr>
          <p:nvPr/>
        </p:nvCxnSpPr>
        <p:spPr>
          <a:xfrm flipV="1">
            <a:off x="3946815" y="1449845"/>
            <a:ext cx="1993422" cy="519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 xmlns:a16="http://schemas.microsoft.com/office/drawing/2014/main" id="{672F0233-A81A-9B40-865E-BB96A54AE4CA}"/>
              </a:ext>
            </a:extLst>
          </p:cNvPr>
          <p:cNvSpPr/>
          <p:nvPr/>
        </p:nvSpPr>
        <p:spPr>
          <a:xfrm>
            <a:off x="2501151" y="821266"/>
            <a:ext cx="4006751" cy="418735"/>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defTabSz="685800"/>
            <a:endParaRPr lang="es-CL" sz="1600">
              <a:solidFill>
                <a:prstClr val="white"/>
              </a:solidFill>
              <a:latin typeface="Calibri" panose="020F0502020204030204"/>
            </a:endParaRPr>
          </a:p>
        </p:txBody>
      </p:sp>
      <p:sp>
        <p:nvSpPr>
          <p:cNvPr id="14" name="CuadroTexto 13">
            <a:extLst>
              <a:ext uri="{FF2B5EF4-FFF2-40B4-BE49-F238E27FC236}">
                <a16:creationId xmlns="" xmlns:a16="http://schemas.microsoft.com/office/drawing/2014/main" id="{FF532A1A-5219-1C41-A99F-70E64243F369}"/>
              </a:ext>
            </a:extLst>
          </p:cNvPr>
          <p:cNvSpPr txBox="1"/>
          <p:nvPr/>
        </p:nvSpPr>
        <p:spPr>
          <a:xfrm>
            <a:off x="3251095" y="841369"/>
            <a:ext cx="3936569" cy="338554"/>
          </a:xfrm>
          <a:prstGeom prst="rect">
            <a:avLst/>
          </a:prstGeom>
          <a:noFill/>
        </p:spPr>
        <p:txBody>
          <a:bodyPr wrap="square" rtlCol="0">
            <a:spAutoFit/>
          </a:bodyPr>
          <a:lstStyle/>
          <a:p>
            <a:pPr defTabSz="685800"/>
            <a:r>
              <a:rPr lang="es-ES" sz="1600" dirty="0">
                <a:solidFill>
                  <a:prstClr val="white"/>
                </a:solidFill>
                <a:latin typeface="Calibri" panose="020F0502020204030204"/>
              </a:rPr>
              <a:t>Dirección Ejecutiva CONICYT</a:t>
            </a:r>
            <a:endParaRPr lang="es-CL" sz="1600" dirty="0">
              <a:solidFill>
                <a:prstClr val="white"/>
              </a:solidFill>
              <a:latin typeface="Calibri" panose="020F0502020204030204"/>
            </a:endParaRPr>
          </a:p>
        </p:txBody>
      </p:sp>
      <p:sp>
        <p:nvSpPr>
          <p:cNvPr id="20" name="Rectángulo 19">
            <a:extLst>
              <a:ext uri="{FF2B5EF4-FFF2-40B4-BE49-F238E27FC236}">
                <a16:creationId xmlns="" xmlns:a16="http://schemas.microsoft.com/office/drawing/2014/main" id="{28B79600-9E9D-C240-A392-EDD742D4A5D3}"/>
              </a:ext>
            </a:extLst>
          </p:cNvPr>
          <p:cNvSpPr/>
          <p:nvPr/>
        </p:nvSpPr>
        <p:spPr>
          <a:xfrm>
            <a:off x="2501151" y="211298"/>
            <a:ext cx="4006751" cy="46045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defTabSz="685800"/>
            <a:endParaRPr lang="es-CL">
              <a:solidFill>
                <a:prstClr val="white"/>
              </a:solidFill>
              <a:latin typeface="Calibri" panose="020F0502020204030204"/>
            </a:endParaRPr>
          </a:p>
        </p:txBody>
      </p:sp>
      <p:sp>
        <p:nvSpPr>
          <p:cNvPr id="21" name="CuadroTexto 20">
            <a:extLst>
              <a:ext uri="{FF2B5EF4-FFF2-40B4-BE49-F238E27FC236}">
                <a16:creationId xmlns="" xmlns:a16="http://schemas.microsoft.com/office/drawing/2014/main" id="{66A54171-A6ED-494D-A3B9-8F004BD31E76}"/>
              </a:ext>
            </a:extLst>
          </p:cNvPr>
          <p:cNvSpPr txBox="1"/>
          <p:nvPr/>
        </p:nvSpPr>
        <p:spPr>
          <a:xfrm>
            <a:off x="3564931" y="224507"/>
            <a:ext cx="3499286" cy="369332"/>
          </a:xfrm>
          <a:prstGeom prst="rect">
            <a:avLst/>
          </a:prstGeom>
          <a:noFill/>
        </p:spPr>
        <p:txBody>
          <a:bodyPr wrap="square" rtlCol="0">
            <a:spAutoFit/>
          </a:bodyPr>
          <a:lstStyle/>
          <a:p>
            <a:pPr defTabSz="685800"/>
            <a:r>
              <a:rPr lang="es-ES" dirty="0">
                <a:solidFill>
                  <a:prstClr val="white"/>
                </a:solidFill>
                <a:latin typeface="Calibri" panose="020F0502020204030204"/>
              </a:rPr>
              <a:t>Consejo CONICYT</a:t>
            </a:r>
            <a:endParaRPr lang="es-CL" dirty="0">
              <a:solidFill>
                <a:prstClr val="white"/>
              </a:solidFill>
              <a:latin typeface="Calibri" panose="020F0502020204030204"/>
            </a:endParaRPr>
          </a:p>
        </p:txBody>
      </p:sp>
      <p:sp>
        <p:nvSpPr>
          <p:cNvPr id="2" name="Rectángulo 1"/>
          <p:cNvSpPr/>
          <p:nvPr/>
        </p:nvSpPr>
        <p:spPr>
          <a:xfrm>
            <a:off x="372127" y="1586606"/>
            <a:ext cx="1056872" cy="3462525"/>
          </a:xfrm>
          <a:prstGeom prst="rect">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800"/>
            <a:r>
              <a:rPr lang="es-CL" sz="1200" b="1" dirty="0">
                <a:solidFill>
                  <a:prstClr val="white"/>
                </a:solidFill>
                <a:latin typeface="Calibri" panose="020F0502020204030204"/>
              </a:rPr>
              <a:t>FONDECYT</a:t>
            </a:r>
          </a:p>
          <a:p>
            <a:pPr algn="ctr" defTabSz="685800"/>
            <a:endParaRPr lang="es-CL" sz="800" dirty="0">
              <a:solidFill>
                <a:prstClr val="white"/>
              </a:solidFill>
              <a:latin typeface="Calibri" panose="020F0502020204030204"/>
            </a:endParaRPr>
          </a:p>
          <a:p>
            <a:pPr algn="ctr" defTabSz="685800"/>
            <a:r>
              <a:rPr lang="es-CL" sz="800" dirty="0">
                <a:solidFill>
                  <a:prstClr val="white"/>
                </a:solidFill>
                <a:latin typeface="Calibri" panose="020F0502020204030204"/>
              </a:rPr>
              <a:t>Funciones:</a:t>
            </a:r>
          </a:p>
          <a:p>
            <a:pPr algn="ctr" defTabSz="685800"/>
            <a:endParaRPr lang="es-CL" sz="800" dirty="0">
              <a:solidFill>
                <a:prstClr val="white"/>
              </a:solidFill>
              <a:latin typeface="Calibri" panose="020F0502020204030204"/>
            </a:endParaRPr>
          </a:p>
          <a:p>
            <a:pPr algn="ctr" defTabSz="685800"/>
            <a:r>
              <a:rPr lang="es-CL" sz="800" dirty="0">
                <a:solidFill>
                  <a:prstClr val="white"/>
                </a:solidFill>
                <a:latin typeface="Calibri" panose="020F0502020204030204"/>
              </a:rPr>
              <a:t>Apoyar administrativamente en los ámbitos estratégico y operativo</a:t>
            </a:r>
          </a:p>
          <a:p>
            <a:pPr algn="ctr" defTabSz="685800"/>
            <a:endParaRPr lang="es-CL" sz="800" dirty="0">
              <a:solidFill>
                <a:prstClr val="white"/>
              </a:solidFill>
              <a:latin typeface="Calibri" panose="020F0502020204030204"/>
            </a:endParaRPr>
          </a:p>
          <a:p>
            <a:pPr algn="ctr" defTabSz="685800"/>
            <a:r>
              <a:rPr lang="es-CL" sz="800" dirty="0">
                <a:solidFill>
                  <a:prstClr val="white"/>
                </a:solidFill>
                <a:latin typeface="Calibri" panose="020F0502020204030204"/>
              </a:rPr>
              <a:t>Administrar recursos</a:t>
            </a:r>
          </a:p>
          <a:p>
            <a:pPr algn="ctr" defTabSz="685800"/>
            <a:endParaRPr lang="es-CL" sz="800" dirty="0">
              <a:solidFill>
                <a:prstClr val="white"/>
              </a:solidFill>
              <a:latin typeface="Calibri" panose="020F0502020204030204"/>
            </a:endParaRPr>
          </a:p>
          <a:p>
            <a:pPr algn="ctr" defTabSz="685800"/>
            <a:r>
              <a:rPr lang="es-CL" sz="800" dirty="0">
                <a:solidFill>
                  <a:prstClr val="white"/>
                </a:solidFill>
                <a:latin typeface="Calibri" panose="020F0502020204030204"/>
              </a:rPr>
              <a:t>Implementar acuerdos Consejos </a:t>
            </a:r>
          </a:p>
          <a:p>
            <a:pPr algn="ctr" defTabSz="685800"/>
            <a:endParaRPr lang="es-CL" sz="800" dirty="0">
              <a:solidFill>
                <a:prstClr val="white"/>
              </a:solidFill>
              <a:latin typeface="Calibri" panose="020F0502020204030204"/>
            </a:endParaRPr>
          </a:p>
          <a:p>
            <a:pPr algn="ctr" defTabSz="685800"/>
            <a:endParaRPr lang="es-CL" sz="800" dirty="0">
              <a:solidFill>
                <a:prstClr val="white"/>
              </a:solidFill>
              <a:latin typeface="Calibri" panose="020F0502020204030204"/>
            </a:endParaRPr>
          </a:p>
        </p:txBody>
      </p:sp>
      <p:cxnSp>
        <p:nvCxnSpPr>
          <p:cNvPr id="18" name="Conector recto 17"/>
          <p:cNvCxnSpPr/>
          <p:nvPr/>
        </p:nvCxnSpPr>
        <p:spPr>
          <a:xfrm>
            <a:off x="3946815" y="1456663"/>
            <a:ext cx="3827" cy="1050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recto 24"/>
          <p:cNvCxnSpPr>
            <a:stCxn id="6" idx="2"/>
          </p:cNvCxnSpPr>
          <p:nvPr/>
        </p:nvCxnSpPr>
        <p:spPr>
          <a:xfrm>
            <a:off x="7415963" y="2228164"/>
            <a:ext cx="0" cy="1409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a:off x="6712527" y="2358862"/>
            <a:ext cx="1546632" cy="9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a:off x="6712527" y="2369128"/>
            <a:ext cx="0" cy="12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a:off x="8259159" y="2358862"/>
            <a:ext cx="0" cy="15147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5667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1"/>
          <p:cNvSpPr>
            <a:spLocks noGrp="1"/>
          </p:cNvSpPr>
          <p:nvPr>
            <p:ph sz="quarter" idx="4294967295"/>
          </p:nvPr>
        </p:nvSpPr>
        <p:spPr>
          <a:xfrm>
            <a:off x="1805393" y="411264"/>
            <a:ext cx="5529262" cy="769938"/>
          </a:xfrm>
          <a:prstGeom prst="rect">
            <a:avLst/>
          </a:prstGeom>
        </p:spPr>
        <p:txBody>
          <a:bodyPr/>
          <a:lstStyle/>
          <a:p>
            <a:pPr marL="0" indent="0" algn="ctr">
              <a:buNone/>
            </a:pPr>
            <a:r>
              <a:rPr lang="es-CL" sz="2800" b="1" dirty="0">
                <a:solidFill>
                  <a:srgbClr val="0070C0"/>
                </a:solidFill>
                <a:ea typeface="Verdana" panose="020B0604030504040204" pitchFamily="34" charset="0"/>
                <a:cs typeface="Verdana" panose="020B0604030504040204" pitchFamily="34" charset="0"/>
              </a:rPr>
              <a:t>Consejos Superiores de FONDECYT</a:t>
            </a:r>
          </a:p>
        </p:txBody>
      </p:sp>
      <p:sp>
        <p:nvSpPr>
          <p:cNvPr id="4" name="Rectángulo 3"/>
          <p:cNvSpPr/>
          <p:nvPr/>
        </p:nvSpPr>
        <p:spPr>
          <a:xfrm>
            <a:off x="1240064" y="1136719"/>
            <a:ext cx="7294335" cy="3383683"/>
          </a:xfrm>
          <a:prstGeom prst="rect">
            <a:avLst/>
          </a:prstGeom>
        </p:spPr>
        <p:txBody>
          <a:bodyPr wrap="square">
            <a:spAutoFit/>
          </a:bodyPr>
          <a:lstStyle/>
          <a:p>
            <a:pPr algn="just">
              <a:lnSpc>
                <a:spcPct val="107000"/>
              </a:lnSpc>
              <a:spcAft>
                <a:spcPts val="800"/>
              </a:spcAft>
            </a:pPr>
            <a:r>
              <a:rPr lang="es-CL" sz="1400" b="1" dirty="0">
                <a:ea typeface="Calibri" panose="020F0502020204030204" pitchFamily="34" charset="0"/>
                <a:cs typeface="Calibri" panose="020F0502020204030204" pitchFamily="34" charset="0"/>
              </a:rPr>
              <a:t>Consejo Superior de Ciencia</a:t>
            </a:r>
          </a:p>
          <a:p>
            <a:pPr algn="just">
              <a:lnSpc>
                <a:spcPct val="107000"/>
              </a:lnSpc>
              <a:spcAft>
                <a:spcPts val="800"/>
              </a:spcAft>
            </a:pPr>
            <a:r>
              <a:rPr lang="es-CL" sz="1400" b="1" dirty="0">
                <a:ea typeface="Calibri" panose="020F0502020204030204" pitchFamily="34" charset="0"/>
                <a:cs typeface="Calibri" panose="020F0502020204030204" pitchFamily="34" charset="0"/>
              </a:rPr>
              <a:t>Consejo Superior de Desarrollo Tecnológico</a:t>
            </a:r>
          </a:p>
          <a:p>
            <a:pPr algn="just">
              <a:lnSpc>
                <a:spcPct val="107000"/>
              </a:lnSpc>
              <a:spcAft>
                <a:spcPts val="800"/>
              </a:spcAft>
            </a:pPr>
            <a:r>
              <a:rPr lang="es-CL" sz="1400" dirty="0">
                <a:ea typeface="Calibri" panose="020F0502020204030204" pitchFamily="34" charset="0"/>
                <a:cs typeface="Calibri" panose="020F0502020204030204" pitchFamily="34" charset="0"/>
              </a:rPr>
              <a:t>10 Científicos elegidos por el(la) Presidente(a) de la República a partir de terna sugerida por los Consejeros. Duración: 3 años no renovables.</a:t>
            </a:r>
          </a:p>
          <a:p>
            <a:pPr algn="just">
              <a:lnSpc>
                <a:spcPct val="107000"/>
              </a:lnSpc>
              <a:spcAft>
                <a:spcPts val="800"/>
              </a:spcAft>
            </a:pPr>
            <a:endParaRPr lang="es-CL" sz="1400" dirty="0">
              <a:ea typeface="Calibri" panose="020F0502020204030204" pitchFamily="34" charset="0"/>
              <a:cs typeface="Times New Roman" panose="02020603050405020304" pitchFamily="18" charset="0"/>
            </a:endParaRPr>
          </a:p>
          <a:p>
            <a:pPr>
              <a:defRPr/>
            </a:pPr>
            <a:r>
              <a:rPr lang="es-CL" sz="1400" b="1" dirty="0">
                <a:ea typeface="Verdana" panose="020B0604030504040204" pitchFamily="34" charset="0"/>
                <a:cs typeface="Verdana" panose="020B0604030504040204" pitchFamily="34" charset="0"/>
              </a:rPr>
              <a:t>Funciones: </a:t>
            </a:r>
          </a:p>
          <a:p>
            <a:pPr>
              <a:defRPr/>
            </a:pPr>
            <a:endParaRPr lang="es-CL" sz="1400" dirty="0">
              <a:ea typeface="Verdana" panose="020B0604030504040204" pitchFamily="34" charset="0"/>
              <a:cs typeface="Verdana" panose="020B0604030504040204" pitchFamily="34" charset="0"/>
            </a:endParaRPr>
          </a:p>
          <a:p>
            <a:pPr marL="285750" indent="-285750">
              <a:spcBef>
                <a:spcPts val="0"/>
              </a:spcBef>
              <a:buClrTx/>
              <a:buFont typeface="Arial" pitchFamily="34" charset="0"/>
              <a:buChar char="•"/>
              <a:defRPr/>
            </a:pPr>
            <a:r>
              <a:rPr lang="es-CL" sz="1400" dirty="0">
                <a:ea typeface="Calibri" panose="020F0502020204030204" pitchFamily="34" charset="0"/>
                <a:cs typeface="Calibri" panose="020F0502020204030204" pitchFamily="34" charset="0"/>
              </a:rPr>
              <a:t>Definir y diseñar programas de investigación</a:t>
            </a:r>
          </a:p>
          <a:p>
            <a:pPr marL="285750" indent="-285750">
              <a:spcBef>
                <a:spcPts val="0"/>
              </a:spcBef>
              <a:buClrTx/>
              <a:buFont typeface="Arial" pitchFamily="34" charset="0"/>
              <a:buChar char="•"/>
              <a:defRPr/>
            </a:pPr>
            <a:endParaRPr lang="es-CL" sz="1400" dirty="0">
              <a:ea typeface="Calibri" panose="020F0502020204030204" pitchFamily="34" charset="0"/>
              <a:cs typeface="Calibri" panose="020F0502020204030204" pitchFamily="34" charset="0"/>
            </a:endParaRPr>
          </a:p>
          <a:p>
            <a:pPr marL="285750" indent="-285750">
              <a:spcBef>
                <a:spcPts val="0"/>
              </a:spcBef>
              <a:buClrTx/>
              <a:buFont typeface="Arial" pitchFamily="34" charset="0"/>
              <a:buChar char="•"/>
              <a:defRPr/>
            </a:pPr>
            <a:r>
              <a:rPr lang="es-CL" sz="1400" dirty="0">
                <a:ea typeface="Calibri" panose="020F0502020204030204" pitchFamily="34" charset="0"/>
                <a:cs typeface="Calibri" panose="020F0502020204030204" pitchFamily="34" charset="0"/>
              </a:rPr>
              <a:t>Seleccionar proyectos</a:t>
            </a:r>
          </a:p>
          <a:p>
            <a:pPr marL="285750" indent="-285750">
              <a:spcBef>
                <a:spcPts val="0"/>
              </a:spcBef>
              <a:buClrTx/>
              <a:buFont typeface="Arial" pitchFamily="34" charset="0"/>
              <a:buChar char="•"/>
              <a:defRPr/>
            </a:pPr>
            <a:endParaRPr lang="es-CL" sz="1400" dirty="0">
              <a:ea typeface="Calibri" panose="020F0502020204030204" pitchFamily="34" charset="0"/>
              <a:cs typeface="Calibri" panose="020F0502020204030204" pitchFamily="34" charset="0"/>
            </a:endParaRPr>
          </a:p>
          <a:p>
            <a:pPr marL="285750" indent="-285750">
              <a:spcBef>
                <a:spcPts val="0"/>
              </a:spcBef>
              <a:buClrTx/>
              <a:buFont typeface="Arial" pitchFamily="34" charset="0"/>
              <a:buChar char="•"/>
              <a:defRPr/>
            </a:pPr>
            <a:r>
              <a:rPr lang="es-CL" sz="1400" dirty="0">
                <a:ea typeface="Calibri" panose="020F0502020204030204" pitchFamily="34" charset="0"/>
                <a:cs typeface="Calibri" panose="020F0502020204030204" pitchFamily="34" charset="0"/>
              </a:rPr>
              <a:t>Asignar recursos</a:t>
            </a:r>
          </a:p>
          <a:p>
            <a:pPr algn="just">
              <a:lnSpc>
                <a:spcPct val="107000"/>
              </a:lnSpc>
              <a:spcAft>
                <a:spcPts val="800"/>
              </a:spcAft>
            </a:pPr>
            <a:endParaRPr lang="es-CL" sz="1400" dirty="0">
              <a:solidFill>
                <a:prstClr val="black"/>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4598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1"/>
          <p:cNvSpPr>
            <a:spLocks noGrp="1"/>
          </p:cNvSpPr>
          <p:nvPr>
            <p:ph sz="quarter" idx="4294967295"/>
          </p:nvPr>
        </p:nvSpPr>
        <p:spPr>
          <a:xfrm>
            <a:off x="1805393" y="411264"/>
            <a:ext cx="5529262" cy="769938"/>
          </a:xfrm>
          <a:prstGeom prst="rect">
            <a:avLst/>
          </a:prstGeom>
        </p:spPr>
        <p:txBody>
          <a:bodyPr/>
          <a:lstStyle/>
          <a:p>
            <a:pPr marL="0" indent="0" algn="ctr">
              <a:buNone/>
            </a:pPr>
            <a:r>
              <a:rPr lang="es-CL" b="1" dirty="0" smtClean="0">
                <a:solidFill>
                  <a:srgbClr val="0070C0"/>
                </a:solidFill>
                <a:latin typeface="+mj-lt"/>
                <a:ea typeface="Verdana" panose="020B0604030504040204" pitchFamily="34" charset="0"/>
                <a:cs typeface="Verdana" panose="020B0604030504040204" pitchFamily="34" charset="0"/>
              </a:rPr>
              <a:t>Grupos de Estudio</a:t>
            </a:r>
            <a:endParaRPr lang="es-CL" b="1" dirty="0">
              <a:solidFill>
                <a:srgbClr val="0070C0"/>
              </a:solidFill>
              <a:latin typeface="+mj-lt"/>
              <a:ea typeface="Verdana" panose="020B0604030504040204" pitchFamily="34" charset="0"/>
              <a:cs typeface="Verdana" panose="020B0604030504040204" pitchFamily="34" charset="0"/>
            </a:endParaRPr>
          </a:p>
        </p:txBody>
      </p:sp>
      <p:sp>
        <p:nvSpPr>
          <p:cNvPr id="4" name="Rectángulo 3"/>
          <p:cNvSpPr/>
          <p:nvPr/>
        </p:nvSpPr>
        <p:spPr>
          <a:xfrm>
            <a:off x="1240064" y="1136719"/>
            <a:ext cx="7294335" cy="2874890"/>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s-CL" sz="1400" dirty="0"/>
              <a:t>27 Grupos de </a:t>
            </a:r>
            <a:r>
              <a:rPr lang="es-CL" sz="1400" dirty="0" smtClean="0"/>
              <a:t>Estudio.</a:t>
            </a:r>
          </a:p>
          <a:p>
            <a:pPr marL="285750" indent="-285750" algn="just">
              <a:lnSpc>
                <a:spcPct val="107000"/>
              </a:lnSpc>
              <a:spcAft>
                <a:spcPts val="800"/>
              </a:spcAft>
              <a:buFont typeface="Arial" panose="020B0604020202020204" pitchFamily="34" charset="0"/>
              <a:buChar char="•"/>
            </a:pPr>
            <a:r>
              <a:rPr lang="es-CL" sz="1400" dirty="0">
                <a:latin typeface="Calibri" panose="020F0502020204030204" pitchFamily="34" charset="0"/>
                <a:ea typeface="Calibri" panose="020F0502020204030204" pitchFamily="34" charset="0"/>
                <a:cs typeface="Calibri" panose="020F0502020204030204" pitchFamily="34" charset="0"/>
              </a:rPr>
              <a:t>Asesores técnicos de los Consejos Superiores en tareas como: selección de los proyectos que se presentan en cada concurso y evaluar los avances y resultados de aquellos en ejecución.</a:t>
            </a:r>
          </a:p>
          <a:p>
            <a:pPr marL="285750" indent="-285750" algn="just">
              <a:lnSpc>
                <a:spcPct val="107000"/>
              </a:lnSpc>
              <a:spcAft>
                <a:spcPts val="800"/>
              </a:spcAft>
              <a:buFont typeface="Arial" panose="020B0604020202020204" pitchFamily="34" charset="0"/>
              <a:buChar char="•"/>
            </a:pPr>
            <a:r>
              <a:rPr lang="es-CL" sz="1400" dirty="0" smtClean="0"/>
              <a:t>Miembros </a:t>
            </a:r>
            <a:r>
              <a:rPr lang="es-CL" sz="1400" dirty="0"/>
              <a:t>destacados de la comunidad </a:t>
            </a:r>
            <a:r>
              <a:rPr lang="es-CL" sz="1400" dirty="0" smtClean="0"/>
              <a:t>científica-tecnológica (226 integrantes).</a:t>
            </a:r>
          </a:p>
          <a:p>
            <a:pPr marL="285750" indent="-285750" algn="just">
              <a:lnSpc>
                <a:spcPct val="107000"/>
              </a:lnSpc>
              <a:spcAft>
                <a:spcPts val="800"/>
              </a:spcAft>
              <a:buFont typeface="Arial" panose="020B0604020202020204" pitchFamily="34" charset="0"/>
              <a:buChar char="•"/>
            </a:pPr>
            <a:r>
              <a:rPr lang="es-ES" sz="1400" dirty="0"/>
              <a:t>Su nombramiento es a título personal.</a:t>
            </a:r>
            <a:endParaRPr lang="es-CL" sz="1400" dirty="0"/>
          </a:p>
          <a:p>
            <a:pPr marL="285750" indent="-285750" algn="just">
              <a:lnSpc>
                <a:spcPct val="107000"/>
              </a:lnSpc>
              <a:spcAft>
                <a:spcPts val="800"/>
              </a:spcAft>
              <a:buFont typeface="Arial" panose="020B0604020202020204" pitchFamily="34" charset="0"/>
              <a:buChar char="•"/>
            </a:pPr>
            <a:r>
              <a:rPr lang="es-ES" sz="1400" dirty="0" smtClean="0"/>
              <a:t>Pertenecen a distintas </a:t>
            </a:r>
            <a:r>
              <a:rPr lang="es-ES" sz="1400" dirty="0"/>
              <a:t>regiones del </a:t>
            </a:r>
            <a:r>
              <a:rPr lang="es-ES" sz="1400" dirty="0" smtClean="0"/>
              <a:t>país.</a:t>
            </a:r>
          </a:p>
          <a:p>
            <a:pPr marL="285750" indent="-285750" algn="just">
              <a:lnSpc>
                <a:spcPct val="107000"/>
              </a:lnSpc>
              <a:spcAft>
                <a:spcPts val="800"/>
              </a:spcAft>
              <a:buFont typeface="Arial" panose="020B0604020202020204" pitchFamily="34" charset="0"/>
              <a:buChar char="•"/>
            </a:pPr>
            <a:r>
              <a:rPr lang="es-CL" sz="1400" dirty="0" smtClean="0"/>
              <a:t>Nombrados por un año y </a:t>
            </a:r>
            <a:r>
              <a:rPr lang="es-CL" sz="1400" dirty="0"/>
              <a:t>renovados periódicamente por los Consejos Superiores </a:t>
            </a:r>
            <a:endParaRPr lang="es-CL" sz="1400" dirty="0" smtClean="0">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07000"/>
              </a:lnSpc>
              <a:spcAft>
                <a:spcPts val="800"/>
              </a:spcAft>
              <a:buFont typeface="Arial" panose="020B0604020202020204" pitchFamily="34" charset="0"/>
              <a:buChar char="•"/>
            </a:pPr>
            <a:r>
              <a:rPr lang="es-CL" sz="1400" dirty="0" smtClean="0"/>
              <a:t>Organizados </a:t>
            </a:r>
            <a:r>
              <a:rPr lang="es-CL" sz="1400" dirty="0"/>
              <a:t>administrativamente por </a:t>
            </a:r>
            <a:r>
              <a:rPr lang="es-CL" sz="1400" dirty="0" smtClean="0"/>
              <a:t>el </a:t>
            </a:r>
            <a:r>
              <a:rPr lang="es-CL" sz="1400" dirty="0"/>
              <a:t>Programa.</a:t>
            </a:r>
            <a:endParaRPr lang="es-CL" sz="1400"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pPr>
            <a:endParaRPr lang="es-CL"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14978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ángulo redondeado 63">
            <a:extLst>
              <a:ext uri="{FF2B5EF4-FFF2-40B4-BE49-F238E27FC236}">
                <a16:creationId xmlns="" xmlns:a16="http://schemas.microsoft.com/office/drawing/2014/main" id="{A499275C-AE5A-6C4C-89A3-8246FFFB675F}"/>
              </a:ext>
            </a:extLst>
          </p:cNvPr>
          <p:cNvSpPr/>
          <p:nvPr/>
        </p:nvSpPr>
        <p:spPr>
          <a:xfrm>
            <a:off x="7318796" y="2923723"/>
            <a:ext cx="1696928" cy="184454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Ciencias biológicas</a:t>
            </a:r>
            <a:endParaRPr lang="es-CL" sz="1050" dirty="0">
              <a:solidFill>
                <a:schemeClr val="bg1"/>
              </a:solidFill>
            </a:endParaRPr>
          </a:p>
        </p:txBody>
      </p:sp>
      <p:sp>
        <p:nvSpPr>
          <p:cNvPr id="63" name="Rectángulo redondeado 62">
            <a:extLst>
              <a:ext uri="{FF2B5EF4-FFF2-40B4-BE49-F238E27FC236}">
                <a16:creationId xmlns="" xmlns:a16="http://schemas.microsoft.com/office/drawing/2014/main" id="{5C547218-B9E2-9B47-B386-F64BDD334C31}"/>
              </a:ext>
            </a:extLst>
          </p:cNvPr>
          <p:cNvSpPr/>
          <p:nvPr/>
        </p:nvSpPr>
        <p:spPr>
          <a:xfrm>
            <a:off x="1921147" y="2917165"/>
            <a:ext cx="1696928" cy="184454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Química</a:t>
            </a:r>
            <a:endParaRPr lang="es-CL" sz="1050" dirty="0">
              <a:solidFill>
                <a:schemeClr val="bg1"/>
              </a:solidFill>
            </a:endParaRPr>
          </a:p>
        </p:txBody>
      </p:sp>
      <p:sp>
        <p:nvSpPr>
          <p:cNvPr id="62" name="Rectángulo redondeado 61">
            <a:extLst>
              <a:ext uri="{FF2B5EF4-FFF2-40B4-BE49-F238E27FC236}">
                <a16:creationId xmlns="" xmlns:a16="http://schemas.microsoft.com/office/drawing/2014/main" id="{DE8392F2-216F-2948-87EB-0F0B3AC9277A}"/>
              </a:ext>
            </a:extLst>
          </p:cNvPr>
          <p:cNvSpPr/>
          <p:nvPr/>
        </p:nvSpPr>
        <p:spPr>
          <a:xfrm>
            <a:off x="3719156" y="2917166"/>
            <a:ext cx="1696928" cy="184454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Ciencias naturales</a:t>
            </a:r>
            <a:endParaRPr lang="es-CL" sz="1050" dirty="0">
              <a:solidFill>
                <a:schemeClr val="bg1"/>
              </a:solidFill>
            </a:endParaRPr>
          </a:p>
        </p:txBody>
      </p:sp>
      <p:sp>
        <p:nvSpPr>
          <p:cNvPr id="61" name="Rectángulo redondeado 60">
            <a:extLst>
              <a:ext uri="{FF2B5EF4-FFF2-40B4-BE49-F238E27FC236}">
                <a16:creationId xmlns="" xmlns:a16="http://schemas.microsoft.com/office/drawing/2014/main" id="{6DFDEC21-B2C1-994A-862E-EDC6F57AA3CE}"/>
              </a:ext>
            </a:extLst>
          </p:cNvPr>
          <p:cNvSpPr/>
          <p:nvPr/>
        </p:nvSpPr>
        <p:spPr>
          <a:xfrm>
            <a:off x="5520787" y="2923723"/>
            <a:ext cx="1696928" cy="184454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Ciencias médicas y de la salud</a:t>
            </a:r>
            <a:endParaRPr lang="es-CL" sz="1050" dirty="0">
              <a:solidFill>
                <a:schemeClr val="bg1"/>
              </a:solidFill>
            </a:endParaRPr>
          </a:p>
        </p:txBody>
      </p:sp>
      <p:sp>
        <p:nvSpPr>
          <p:cNvPr id="60" name="Rectángulo redondeado 59">
            <a:extLst>
              <a:ext uri="{FF2B5EF4-FFF2-40B4-BE49-F238E27FC236}">
                <a16:creationId xmlns="" xmlns:a16="http://schemas.microsoft.com/office/drawing/2014/main" id="{A987887A-D98D-464F-9E0E-5AC71DF78CF1}"/>
              </a:ext>
            </a:extLst>
          </p:cNvPr>
          <p:cNvSpPr/>
          <p:nvPr/>
        </p:nvSpPr>
        <p:spPr>
          <a:xfrm>
            <a:off x="118195" y="2897213"/>
            <a:ext cx="1696928" cy="184454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Ciencias biológicas y de la tierra</a:t>
            </a:r>
            <a:endParaRPr lang="es-CL" sz="1050" dirty="0">
              <a:solidFill>
                <a:schemeClr val="bg1"/>
              </a:solidFill>
            </a:endParaRPr>
          </a:p>
        </p:txBody>
      </p:sp>
      <p:sp>
        <p:nvSpPr>
          <p:cNvPr id="58" name="Rectángulo redondeado 57">
            <a:extLst>
              <a:ext uri="{FF2B5EF4-FFF2-40B4-BE49-F238E27FC236}">
                <a16:creationId xmlns="" xmlns:a16="http://schemas.microsoft.com/office/drawing/2014/main" id="{E5F40859-1051-DE40-93E8-CC864C8C3399}"/>
              </a:ext>
            </a:extLst>
          </p:cNvPr>
          <p:cNvSpPr/>
          <p:nvPr/>
        </p:nvSpPr>
        <p:spPr>
          <a:xfrm>
            <a:off x="4513199" y="474212"/>
            <a:ext cx="2054694" cy="230678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Ciencias sociales</a:t>
            </a:r>
            <a:endParaRPr lang="es-CL" sz="1050" dirty="0">
              <a:solidFill>
                <a:schemeClr val="bg1"/>
              </a:solidFill>
            </a:endParaRPr>
          </a:p>
        </p:txBody>
      </p:sp>
      <p:sp>
        <p:nvSpPr>
          <p:cNvPr id="59" name="Rectángulo redondeado 58">
            <a:extLst>
              <a:ext uri="{FF2B5EF4-FFF2-40B4-BE49-F238E27FC236}">
                <a16:creationId xmlns="" xmlns:a16="http://schemas.microsoft.com/office/drawing/2014/main" id="{18B87727-17AE-0C40-9507-8FE2AFE72FFB}"/>
              </a:ext>
            </a:extLst>
          </p:cNvPr>
          <p:cNvSpPr/>
          <p:nvPr/>
        </p:nvSpPr>
        <p:spPr>
          <a:xfrm>
            <a:off x="6884918" y="479332"/>
            <a:ext cx="2054694" cy="230678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Artes y humanidades</a:t>
            </a:r>
            <a:endParaRPr lang="es-CL" sz="1050" dirty="0">
              <a:solidFill>
                <a:schemeClr val="bg1"/>
              </a:solidFill>
            </a:endParaRPr>
          </a:p>
        </p:txBody>
      </p:sp>
      <p:sp>
        <p:nvSpPr>
          <p:cNvPr id="57" name="Rectángulo redondeado 56">
            <a:extLst>
              <a:ext uri="{FF2B5EF4-FFF2-40B4-BE49-F238E27FC236}">
                <a16:creationId xmlns="" xmlns:a16="http://schemas.microsoft.com/office/drawing/2014/main" id="{2A060501-EC33-8A4E-BFB6-929DF28B71BE}"/>
              </a:ext>
            </a:extLst>
          </p:cNvPr>
          <p:cNvSpPr/>
          <p:nvPr/>
        </p:nvSpPr>
        <p:spPr>
          <a:xfrm>
            <a:off x="2430038" y="481967"/>
            <a:ext cx="1696928" cy="230678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solidFill>
                  <a:schemeClr val="bg1"/>
                </a:solidFill>
              </a:rPr>
              <a:t>Ciencias físicas y matemáticas</a:t>
            </a:r>
            <a:endParaRPr lang="es-CL" sz="1050" dirty="0">
              <a:solidFill>
                <a:schemeClr val="bg1"/>
              </a:solidFill>
            </a:endParaRPr>
          </a:p>
        </p:txBody>
      </p:sp>
      <p:sp>
        <p:nvSpPr>
          <p:cNvPr id="7" name="Rectángulo redondeado 6">
            <a:extLst>
              <a:ext uri="{FF2B5EF4-FFF2-40B4-BE49-F238E27FC236}">
                <a16:creationId xmlns="" xmlns:a16="http://schemas.microsoft.com/office/drawing/2014/main" id="{50AE6B36-C0E6-3D4A-82A8-03B134C10E24}"/>
              </a:ext>
            </a:extLst>
          </p:cNvPr>
          <p:cNvSpPr/>
          <p:nvPr/>
        </p:nvSpPr>
        <p:spPr>
          <a:xfrm>
            <a:off x="118195" y="481967"/>
            <a:ext cx="1696928" cy="230678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es-ES" sz="1050" dirty="0"/>
              <a:t>Ciencias de la Ingeniería</a:t>
            </a:r>
            <a:endParaRPr lang="es-CL" sz="1050" dirty="0"/>
          </a:p>
        </p:txBody>
      </p:sp>
      <p:sp>
        <p:nvSpPr>
          <p:cNvPr id="2" name="Rectángulo redondeado 24"/>
          <p:cNvSpPr/>
          <p:nvPr/>
        </p:nvSpPr>
        <p:spPr>
          <a:xfrm>
            <a:off x="4649625" y="1687969"/>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3" name="Rectángulo redondeado 24"/>
          <p:cNvSpPr/>
          <p:nvPr/>
        </p:nvSpPr>
        <p:spPr>
          <a:xfrm>
            <a:off x="5573168" y="1694694"/>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4" name="Rectángulo redondeado 24"/>
          <p:cNvSpPr/>
          <p:nvPr/>
        </p:nvSpPr>
        <p:spPr>
          <a:xfrm>
            <a:off x="5948590" y="3595656"/>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5" name="Rectángulo redondeado 24"/>
          <p:cNvSpPr/>
          <p:nvPr/>
        </p:nvSpPr>
        <p:spPr>
          <a:xfrm>
            <a:off x="633901" y="1711504"/>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6" name="Rectángulo redondeado 24"/>
          <p:cNvSpPr/>
          <p:nvPr/>
        </p:nvSpPr>
        <p:spPr>
          <a:xfrm>
            <a:off x="4663031" y="2184702"/>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8" name="Rectángulo redondeado 24"/>
          <p:cNvSpPr/>
          <p:nvPr/>
        </p:nvSpPr>
        <p:spPr>
          <a:xfrm>
            <a:off x="5964417" y="4149617"/>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9" name="Rectángulo redondeado 24"/>
          <p:cNvSpPr/>
          <p:nvPr/>
        </p:nvSpPr>
        <p:spPr>
          <a:xfrm>
            <a:off x="634762" y="2240113"/>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0" name="Rectángulo redondeado 24"/>
          <p:cNvSpPr/>
          <p:nvPr/>
        </p:nvSpPr>
        <p:spPr>
          <a:xfrm>
            <a:off x="7075527" y="1736526"/>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1" name="Rectángulo redondeado 24"/>
          <p:cNvSpPr/>
          <p:nvPr/>
        </p:nvSpPr>
        <p:spPr>
          <a:xfrm>
            <a:off x="531561" y="4156159"/>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2" name="Rectángulo redondeado 24"/>
          <p:cNvSpPr/>
          <p:nvPr/>
        </p:nvSpPr>
        <p:spPr>
          <a:xfrm>
            <a:off x="7826224" y="4165138"/>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3" name="Rectángulo redondeado 24"/>
          <p:cNvSpPr/>
          <p:nvPr/>
        </p:nvSpPr>
        <p:spPr>
          <a:xfrm>
            <a:off x="7802941" y="3601510"/>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4" name="Rectángulo redondeado 24"/>
          <p:cNvSpPr/>
          <p:nvPr/>
        </p:nvSpPr>
        <p:spPr>
          <a:xfrm>
            <a:off x="4149280" y="3603912"/>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5" name="Rectángulo redondeado 24"/>
          <p:cNvSpPr/>
          <p:nvPr/>
        </p:nvSpPr>
        <p:spPr>
          <a:xfrm>
            <a:off x="7059700" y="1217639"/>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6" name="Rectángulo redondeado 24"/>
          <p:cNvSpPr/>
          <p:nvPr/>
        </p:nvSpPr>
        <p:spPr>
          <a:xfrm>
            <a:off x="8029272" y="2270601"/>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7" name="Rectángulo redondeado 24"/>
          <p:cNvSpPr/>
          <p:nvPr/>
        </p:nvSpPr>
        <p:spPr>
          <a:xfrm>
            <a:off x="5572940" y="1170542"/>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8" name="Rectángulo redondeado 24"/>
          <p:cNvSpPr/>
          <p:nvPr/>
        </p:nvSpPr>
        <p:spPr>
          <a:xfrm>
            <a:off x="2816271" y="1174534"/>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9" name="Rectángulo redondeado 24"/>
          <p:cNvSpPr/>
          <p:nvPr/>
        </p:nvSpPr>
        <p:spPr>
          <a:xfrm>
            <a:off x="8013607" y="1215004"/>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0" name="Rectángulo redondeado 24"/>
          <p:cNvSpPr/>
          <p:nvPr/>
        </p:nvSpPr>
        <p:spPr>
          <a:xfrm>
            <a:off x="5580468" y="2189381"/>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a:lstStyle/>
          <a:p>
            <a:pPr algn="ctr"/>
            <a:r>
              <a:rPr lang="es-CL" sz="800" dirty="0"/>
              <a:t>Geografía</a:t>
            </a:r>
          </a:p>
          <a:p>
            <a:pPr algn="ctr"/>
            <a:r>
              <a:rPr lang="es-CL" sz="800" dirty="0"/>
              <a:t>Y Urbanismo</a:t>
            </a:r>
          </a:p>
        </p:txBody>
      </p:sp>
      <p:sp>
        <p:nvSpPr>
          <p:cNvPr id="21" name="Rectángulo redondeado 24"/>
          <p:cNvSpPr/>
          <p:nvPr/>
        </p:nvSpPr>
        <p:spPr>
          <a:xfrm>
            <a:off x="4637119" y="1165422"/>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2" name="Rectángulo redondeado 24"/>
          <p:cNvSpPr/>
          <p:nvPr/>
        </p:nvSpPr>
        <p:spPr>
          <a:xfrm>
            <a:off x="2837047" y="1732016"/>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3" name="Rectángulo redondeado 24"/>
          <p:cNvSpPr/>
          <p:nvPr/>
        </p:nvSpPr>
        <p:spPr>
          <a:xfrm>
            <a:off x="2837640" y="2270601"/>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4" name="Rectángulo redondeado 24"/>
          <p:cNvSpPr/>
          <p:nvPr/>
        </p:nvSpPr>
        <p:spPr>
          <a:xfrm>
            <a:off x="521661" y="3611897"/>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5" name="Rectángulo redondeado 24"/>
          <p:cNvSpPr/>
          <p:nvPr/>
        </p:nvSpPr>
        <p:spPr>
          <a:xfrm>
            <a:off x="2334434" y="3612343"/>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a:lstStyle/>
          <a:p>
            <a:endParaRPr lang="es-CL" dirty="0"/>
          </a:p>
        </p:txBody>
      </p:sp>
      <p:sp>
        <p:nvSpPr>
          <p:cNvPr id="26" name="Rectángulo redondeado 24"/>
          <p:cNvSpPr/>
          <p:nvPr/>
        </p:nvSpPr>
        <p:spPr>
          <a:xfrm>
            <a:off x="8034977" y="1735578"/>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7" name="Rectángulo redondeado 24"/>
          <p:cNvSpPr/>
          <p:nvPr/>
        </p:nvSpPr>
        <p:spPr>
          <a:xfrm>
            <a:off x="4165107" y="4159024"/>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8" name="Rectángulo redondeado 24"/>
          <p:cNvSpPr/>
          <p:nvPr/>
        </p:nvSpPr>
        <p:spPr>
          <a:xfrm>
            <a:off x="609042" y="1162758"/>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29" name="28 CuadroTexto"/>
          <p:cNvSpPr txBox="1"/>
          <p:nvPr/>
        </p:nvSpPr>
        <p:spPr>
          <a:xfrm>
            <a:off x="4262178" y="3695088"/>
            <a:ext cx="654881" cy="215444"/>
          </a:xfrm>
          <a:prstGeom prst="rect">
            <a:avLst/>
          </a:prstGeom>
          <a:noFill/>
        </p:spPr>
        <p:txBody>
          <a:bodyPr wrap="square" rtlCol="0">
            <a:spAutoFit/>
          </a:bodyPr>
          <a:lstStyle/>
          <a:p>
            <a:r>
              <a:rPr lang="es-CL" sz="800" dirty="0"/>
              <a:t>Agronomía</a:t>
            </a:r>
          </a:p>
        </p:txBody>
      </p:sp>
      <p:sp>
        <p:nvSpPr>
          <p:cNvPr id="30" name="29 CuadroTexto"/>
          <p:cNvSpPr txBox="1"/>
          <p:nvPr/>
        </p:nvSpPr>
        <p:spPr>
          <a:xfrm>
            <a:off x="7056426" y="1263225"/>
            <a:ext cx="901567" cy="338554"/>
          </a:xfrm>
          <a:prstGeom prst="rect">
            <a:avLst/>
          </a:prstGeom>
          <a:noFill/>
        </p:spPr>
        <p:txBody>
          <a:bodyPr wrap="square" rtlCol="0">
            <a:spAutoFit/>
          </a:bodyPr>
          <a:lstStyle/>
          <a:p>
            <a:r>
              <a:rPr lang="es-CL" sz="800" dirty="0"/>
              <a:t>Antropología </a:t>
            </a:r>
          </a:p>
          <a:p>
            <a:r>
              <a:rPr lang="es-CL" sz="800" dirty="0"/>
              <a:t>y Arqueología</a:t>
            </a:r>
          </a:p>
        </p:txBody>
      </p:sp>
      <p:sp>
        <p:nvSpPr>
          <p:cNvPr id="31" name="30 CuadroTexto"/>
          <p:cNvSpPr txBox="1"/>
          <p:nvPr/>
        </p:nvSpPr>
        <p:spPr>
          <a:xfrm>
            <a:off x="8077527" y="2359200"/>
            <a:ext cx="789487" cy="338554"/>
          </a:xfrm>
          <a:prstGeom prst="rect">
            <a:avLst/>
          </a:prstGeom>
          <a:noFill/>
        </p:spPr>
        <p:txBody>
          <a:bodyPr wrap="square" rtlCol="0">
            <a:spAutoFit/>
          </a:bodyPr>
          <a:lstStyle/>
          <a:p>
            <a:pPr algn="ctr"/>
            <a:r>
              <a:rPr lang="es-CL" sz="800" dirty="0"/>
              <a:t>Artes y Arquitectura</a:t>
            </a:r>
          </a:p>
        </p:txBody>
      </p:sp>
      <p:sp>
        <p:nvSpPr>
          <p:cNvPr id="32" name="31 CuadroTexto"/>
          <p:cNvSpPr txBox="1"/>
          <p:nvPr/>
        </p:nvSpPr>
        <p:spPr>
          <a:xfrm>
            <a:off x="2902970" y="1847432"/>
            <a:ext cx="690291" cy="215444"/>
          </a:xfrm>
          <a:prstGeom prst="rect">
            <a:avLst/>
          </a:prstGeom>
          <a:noFill/>
        </p:spPr>
        <p:txBody>
          <a:bodyPr wrap="square" rtlCol="0">
            <a:spAutoFit/>
          </a:bodyPr>
          <a:lstStyle/>
          <a:p>
            <a:r>
              <a:rPr lang="es-CL" sz="800" dirty="0"/>
              <a:t>Astronomía</a:t>
            </a:r>
          </a:p>
        </p:txBody>
      </p:sp>
      <p:sp>
        <p:nvSpPr>
          <p:cNvPr id="33" name="32 CuadroTexto"/>
          <p:cNvSpPr txBox="1"/>
          <p:nvPr/>
        </p:nvSpPr>
        <p:spPr>
          <a:xfrm>
            <a:off x="564233" y="4267845"/>
            <a:ext cx="759442" cy="230832"/>
          </a:xfrm>
          <a:prstGeom prst="rect">
            <a:avLst/>
          </a:prstGeom>
          <a:noFill/>
        </p:spPr>
        <p:txBody>
          <a:bodyPr wrap="square" rtlCol="0">
            <a:spAutoFit/>
          </a:bodyPr>
          <a:lstStyle/>
          <a:p>
            <a:pPr algn="ctr"/>
            <a:r>
              <a:rPr lang="es-CL" sz="800" dirty="0"/>
              <a:t>Biología</a:t>
            </a:r>
            <a:r>
              <a:rPr lang="es-CL" sz="900" dirty="0"/>
              <a:t> </a:t>
            </a:r>
            <a:r>
              <a:rPr lang="es-CL" sz="800" dirty="0"/>
              <a:t>1</a:t>
            </a:r>
          </a:p>
        </p:txBody>
      </p:sp>
      <p:sp>
        <p:nvSpPr>
          <p:cNvPr id="34" name="33 CuadroTexto"/>
          <p:cNvSpPr txBox="1"/>
          <p:nvPr/>
        </p:nvSpPr>
        <p:spPr>
          <a:xfrm>
            <a:off x="7943368" y="4271938"/>
            <a:ext cx="597747" cy="230832"/>
          </a:xfrm>
          <a:prstGeom prst="rect">
            <a:avLst/>
          </a:prstGeom>
          <a:noFill/>
        </p:spPr>
        <p:txBody>
          <a:bodyPr wrap="square" rtlCol="0">
            <a:spAutoFit/>
          </a:bodyPr>
          <a:lstStyle/>
          <a:p>
            <a:r>
              <a:rPr lang="es-CL" sz="800" dirty="0"/>
              <a:t>Biología</a:t>
            </a:r>
            <a:r>
              <a:rPr lang="es-CL" sz="900" dirty="0"/>
              <a:t> </a:t>
            </a:r>
            <a:r>
              <a:rPr lang="es-CL" sz="800" dirty="0"/>
              <a:t>2</a:t>
            </a:r>
          </a:p>
        </p:txBody>
      </p:sp>
      <p:sp>
        <p:nvSpPr>
          <p:cNvPr id="35" name="34 CuadroTexto"/>
          <p:cNvSpPr txBox="1"/>
          <p:nvPr/>
        </p:nvSpPr>
        <p:spPr>
          <a:xfrm>
            <a:off x="7912265" y="3688761"/>
            <a:ext cx="642263" cy="230832"/>
          </a:xfrm>
          <a:prstGeom prst="rect">
            <a:avLst/>
          </a:prstGeom>
          <a:noFill/>
        </p:spPr>
        <p:txBody>
          <a:bodyPr wrap="square" rtlCol="0">
            <a:spAutoFit/>
          </a:bodyPr>
          <a:lstStyle/>
          <a:p>
            <a:r>
              <a:rPr lang="es-CL" sz="800" dirty="0"/>
              <a:t>Biología</a:t>
            </a:r>
            <a:r>
              <a:rPr lang="es-CL" sz="900" dirty="0"/>
              <a:t> </a:t>
            </a:r>
            <a:r>
              <a:rPr lang="es-CL" sz="800" dirty="0"/>
              <a:t>3</a:t>
            </a:r>
          </a:p>
        </p:txBody>
      </p:sp>
      <p:sp>
        <p:nvSpPr>
          <p:cNvPr id="36" name="35 CuadroTexto"/>
          <p:cNvSpPr txBox="1"/>
          <p:nvPr/>
        </p:nvSpPr>
        <p:spPr>
          <a:xfrm>
            <a:off x="521662" y="3656946"/>
            <a:ext cx="834395" cy="338554"/>
          </a:xfrm>
          <a:prstGeom prst="rect">
            <a:avLst/>
          </a:prstGeom>
          <a:noFill/>
        </p:spPr>
        <p:txBody>
          <a:bodyPr wrap="square" rtlCol="0">
            <a:spAutoFit/>
          </a:bodyPr>
          <a:lstStyle/>
          <a:p>
            <a:pPr algn="ctr"/>
            <a:r>
              <a:rPr lang="es-CL" sz="800" dirty="0"/>
              <a:t>Ciencias de </a:t>
            </a:r>
          </a:p>
          <a:p>
            <a:pPr algn="ctr"/>
            <a:r>
              <a:rPr lang="es-CL" sz="800" dirty="0"/>
              <a:t>La Tierra</a:t>
            </a:r>
          </a:p>
        </p:txBody>
      </p:sp>
      <p:sp>
        <p:nvSpPr>
          <p:cNvPr id="37" name="36 CuadroTexto"/>
          <p:cNvSpPr txBox="1"/>
          <p:nvPr/>
        </p:nvSpPr>
        <p:spPr>
          <a:xfrm>
            <a:off x="4589278" y="1213367"/>
            <a:ext cx="879878" cy="338554"/>
          </a:xfrm>
          <a:prstGeom prst="rect">
            <a:avLst/>
          </a:prstGeom>
          <a:noFill/>
        </p:spPr>
        <p:txBody>
          <a:bodyPr wrap="square" rtlCol="0">
            <a:spAutoFit/>
          </a:bodyPr>
          <a:lstStyle/>
          <a:p>
            <a:pPr algn="ctr"/>
            <a:r>
              <a:rPr lang="es-CL" sz="800" dirty="0"/>
              <a:t>Ciencias </a:t>
            </a:r>
          </a:p>
          <a:p>
            <a:pPr algn="ctr"/>
            <a:r>
              <a:rPr lang="es-CL" sz="800" dirty="0"/>
              <a:t>Económicas</a:t>
            </a:r>
          </a:p>
        </p:txBody>
      </p:sp>
      <p:sp>
        <p:nvSpPr>
          <p:cNvPr id="38" name="37 CuadroTexto"/>
          <p:cNvSpPr txBox="1"/>
          <p:nvPr/>
        </p:nvSpPr>
        <p:spPr>
          <a:xfrm>
            <a:off x="4643152" y="1738273"/>
            <a:ext cx="838925" cy="338554"/>
          </a:xfrm>
          <a:prstGeom prst="rect">
            <a:avLst/>
          </a:prstGeom>
          <a:noFill/>
        </p:spPr>
        <p:txBody>
          <a:bodyPr wrap="square" rtlCol="0">
            <a:spAutoFit/>
          </a:bodyPr>
          <a:lstStyle/>
          <a:p>
            <a:pPr algn="ctr"/>
            <a:r>
              <a:rPr lang="es-CL" sz="800" dirty="0"/>
              <a:t>Ciencias </a:t>
            </a:r>
          </a:p>
          <a:p>
            <a:pPr algn="ctr"/>
            <a:r>
              <a:rPr lang="es-CL" sz="800" dirty="0"/>
              <a:t>Jurídicas</a:t>
            </a:r>
          </a:p>
        </p:txBody>
      </p:sp>
      <p:sp>
        <p:nvSpPr>
          <p:cNvPr id="39" name="38 CuadroTexto"/>
          <p:cNvSpPr txBox="1"/>
          <p:nvPr/>
        </p:nvSpPr>
        <p:spPr>
          <a:xfrm>
            <a:off x="4678859" y="2316240"/>
            <a:ext cx="820253" cy="215444"/>
          </a:xfrm>
          <a:prstGeom prst="rect">
            <a:avLst/>
          </a:prstGeom>
          <a:noFill/>
        </p:spPr>
        <p:txBody>
          <a:bodyPr wrap="square" rtlCol="0">
            <a:spAutoFit/>
          </a:bodyPr>
          <a:lstStyle/>
          <a:p>
            <a:pPr algn="ctr"/>
            <a:r>
              <a:rPr lang="es-CL" sz="800" dirty="0"/>
              <a:t>Educación</a:t>
            </a:r>
          </a:p>
        </p:txBody>
      </p:sp>
      <p:sp>
        <p:nvSpPr>
          <p:cNvPr id="40" name="39 CuadroTexto"/>
          <p:cNvSpPr txBox="1"/>
          <p:nvPr/>
        </p:nvSpPr>
        <p:spPr>
          <a:xfrm>
            <a:off x="7194341" y="1853213"/>
            <a:ext cx="600644" cy="215444"/>
          </a:xfrm>
          <a:prstGeom prst="rect">
            <a:avLst/>
          </a:prstGeom>
          <a:noFill/>
        </p:spPr>
        <p:txBody>
          <a:bodyPr wrap="square" rtlCol="0">
            <a:spAutoFit/>
          </a:bodyPr>
          <a:lstStyle/>
          <a:p>
            <a:r>
              <a:rPr lang="es-CL" sz="800" dirty="0"/>
              <a:t>Filosofía</a:t>
            </a:r>
          </a:p>
        </p:txBody>
      </p:sp>
      <p:sp>
        <p:nvSpPr>
          <p:cNvPr id="41" name="40 CuadroTexto"/>
          <p:cNvSpPr txBox="1"/>
          <p:nvPr/>
        </p:nvSpPr>
        <p:spPr>
          <a:xfrm>
            <a:off x="2837641" y="2441675"/>
            <a:ext cx="834395" cy="215444"/>
          </a:xfrm>
          <a:prstGeom prst="rect">
            <a:avLst/>
          </a:prstGeom>
          <a:noFill/>
        </p:spPr>
        <p:txBody>
          <a:bodyPr wrap="square" rtlCol="0">
            <a:spAutoFit/>
          </a:bodyPr>
          <a:lstStyle/>
          <a:p>
            <a:pPr algn="ctr"/>
            <a:r>
              <a:rPr lang="es-CL" sz="800" dirty="0"/>
              <a:t>Física Teórica</a:t>
            </a:r>
          </a:p>
        </p:txBody>
      </p:sp>
      <p:sp>
        <p:nvSpPr>
          <p:cNvPr id="43" name="42 CuadroTexto"/>
          <p:cNvSpPr txBox="1"/>
          <p:nvPr/>
        </p:nvSpPr>
        <p:spPr>
          <a:xfrm>
            <a:off x="8006607" y="1386078"/>
            <a:ext cx="824364" cy="215444"/>
          </a:xfrm>
          <a:prstGeom prst="rect">
            <a:avLst/>
          </a:prstGeom>
          <a:noFill/>
        </p:spPr>
        <p:txBody>
          <a:bodyPr wrap="square" rtlCol="0">
            <a:spAutoFit/>
          </a:bodyPr>
          <a:lstStyle/>
          <a:p>
            <a:pPr algn="ctr"/>
            <a:r>
              <a:rPr lang="es-CL" sz="800" dirty="0"/>
              <a:t>Historia</a:t>
            </a:r>
          </a:p>
        </p:txBody>
      </p:sp>
      <p:sp>
        <p:nvSpPr>
          <p:cNvPr id="44" name="43 CuadroTexto"/>
          <p:cNvSpPr txBox="1"/>
          <p:nvPr/>
        </p:nvSpPr>
        <p:spPr>
          <a:xfrm>
            <a:off x="633902" y="1882578"/>
            <a:ext cx="824364" cy="230832"/>
          </a:xfrm>
          <a:prstGeom prst="rect">
            <a:avLst/>
          </a:prstGeom>
          <a:noFill/>
        </p:spPr>
        <p:txBody>
          <a:bodyPr wrap="square" rtlCol="0">
            <a:spAutoFit/>
          </a:bodyPr>
          <a:lstStyle/>
          <a:p>
            <a:pPr algn="ctr"/>
            <a:r>
              <a:rPr lang="es-CL" sz="800" dirty="0"/>
              <a:t>Ingeniería</a:t>
            </a:r>
            <a:r>
              <a:rPr lang="es-CL" sz="900" dirty="0"/>
              <a:t> 1</a:t>
            </a:r>
          </a:p>
        </p:txBody>
      </p:sp>
      <p:sp>
        <p:nvSpPr>
          <p:cNvPr id="45" name="44 CuadroTexto"/>
          <p:cNvSpPr txBox="1"/>
          <p:nvPr/>
        </p:nvSpPr>
        <p:spPr>
          <a:xfrm>
            <a:off x="643888" y="2395565"/>
            <a:ext cx="824364" cy="215444"/>
          </a:xfrm>
          <a:prstGeom prst="rect">
            <a:avLst/>
          </a:prstGeom>
          <a:noFill/>
        </p:spPr>
        <p:txBody>
          <a:bodyPr wrap="square" rtlCol="0">
            <a:spAutoFit/>
          </a:bodyPr>
          <a:lstStyle/>
          <a:p>
            <a:pPr algn="ctr"/>
            <a:r>
              <a:rPr lang="es-CL" sz="800" dirty="0"/>
              <a:t>Ingeniería 2</a:t>
            </a:r>
          </a:p>
        </p:txBody>
      </p:sp>
      <p:sp>
        <p:nvSpPr>
          <p:cNvPr id="46" name="45 CuadroTexto"/>
          <p:cNvSpPr txBox="1"/>
          <p:nvPr/>
        </p:nvSpPr>
        <p:spPr>
          <a:xfrm>
            <a:off x="615780" y="1333831"/>
            <a:ext cx="824364" cy="230832"/>
          </a:xfrm>
          <a:prstGeom prst="rect">
            <a:avLst/>
          </a:prstGeom>
          <a:noFill/>
        </p:spPr>
        <p:txBody>
          <a:bodyPr wrap="square" rtlCol="0">
            <a:spAutoFit/>
          </a:bodyPr>
          <a:lstStyle/>
          <a:p>
            <a:pPr algn="ctr"/>
            <a:r>
              <a:rPr lang="es-CL" sz="800" dirty="0"/>
              <a:t>Ingeniería</a:t>
            </a:r>
            <a:r>
              <a:rPr lang="es-CL" sz="900" dirty="0"/>
              <a:t> 3</a:t>
            </a:r>
          </a:p>
        </p:txBody>
      </p:sp>
      <p:sp>
        <p:nvSpPr>
          <p:cNvPr id="47" name="46 Rectángulo"/>
          <p:cNvSpPr/>
          <p:nvPr/>
        </p:nvSpPr>
        <p:spPr>
          <a:xfrm>
            <a:off x="8083232" y="1842181"/>
            <a:ext cx="710109" cy="338554"/>
          </a:xfrm>
          <a:prstGeom prst="rect">
            <a:avLst/>
          </a:prstGeom>
        </p:spPr>
        <p:txBody>
          <a:bodyPr wrap="square">
            <a:spAutoFit/>
          </a:bodyPr>
          <a:lstStyle/>
          <a:p>
            <a:pPr algn="ctr"/>
            <a:r>
              <a:rPr lang="es-CL" sz="800" dirty="0"/>
              <a:t>Lingüística y</a:t>
            </a:r>
          </a:p>
          <a:p>
            <a:pPr algn="ctr"/>
            <a:r>
              <a:rPr lang="es-CL" sz="800" dirty="0"/>
              <a:t>Literatura</a:t>
            </a:r>
          </a:p>
        </p:txBody>
      </p:sp>
      <p:sp>
        <p:nvSpPr>
          <p:cNvPr id="48" name="47 CuadroTexto"/>
          <p:cNvSpPr txBox="1"/>
          <p:nvPr/>
        </p:nvSpPr>
        <p:spPr>
          <a:xfrm>
            <a:off x="2802466" y="1360899"/>
            <a:ext cx="837248" cy="215444"/>
          </a:xfrm>
          <a:prstGeom prst="rect">
            <a:avLst/>
          </a:prstGeom>
          <a:noFill/>
        </p:spPr>
        <p:txBody>
          <a:bodyPr wrap="square" rtlCol="0">
            <a:spAutoFit/>
          </a:bodyPr>
          <a:lstStyle/>
          <a:p>
            <a:pPr algn="ctr"/>
            <a:r>
              <a:rPr lang="es-CL" sz="800" dirty="0"/>
              <a:t>Matemáticas</a:t>
            </a:r>
          </a:p>
        </p:txBody>
      </p:sp>
      <p:sp>
        <p:nvSpPr>
          <p:cNvPr id="49" name="48 CuadroTexto"/>
          <p:cNvSpPr txBox="1"/>
          <p:nvPr/>
        </p:nvSpPr>
        <p:spPr>
          <a:xfrm>
            <a:off x="5964188" y="3766730"/>
            <a:ext cx="820425" cy="230832"/>
          </a:xfrm>
          <a:prstGeom prst="rect">
            <a:avLst/>
          </a:prstGeom>
          <a:noFill/>
        </p:spPr>
        <p:txBody>
          <a:bodyPr wrap="square" rtlCol="0">
            <a:spAutoFit/>
          </a:bodyPr>
          <a:lstStyle/>
          <a:p>
            <a:pPr algn="ctr"/>
            <a:r>
              <a:rPr lang="es-CL" sz="800" dirty="0"/>
              <a:t>Medicina</a:t>
            </a:r>
            <a:r>
              <a:rPr lang="es-CL" sz="900" dirty="0"/>
              <a:t> G1</a:t>
            </a:r>
          </a:p>
        </p:txBody>
      </p:sp>
      <p:sp>
        <p:nvSpPr>
          <p:cNvPr id="50" name="49 CuadroTexto"/>
          <p:cNvSpPr txBox="1"/>
          <p:nvPr/>
        </p:nvSpPr>
        <p:spPr>
          <a:xfrm>
            <a:off x="5986785" y="4216816"/>
            <a:ext cx="820425" cy="369332"/>
          </a:xfrm>
          <a:prstGeom prst="rect">
            <a:avLst/>
          </a:prstGeom>
          <a:noFill/>
        </p:spPr>
        <p:txBody>
          <a:bodyPr wrap="square" rtlCol="0">
            <a:spAutoFit/>
          </a:bodyPr>
          <a:lstStyle/>
          <a:p>
            <a:pPr algn="ctr"/>
            <a:r>
              <a:rPr lang="es-CL" sz="800" dirty="0"/>
              <a:t>Medicina</a:t>
            </a:r>
            <a:r>
              <a:rPr lang="es-CL" sz="900" dirty="0"/>
              <a:t> </a:t>
            </a:r>
          </a:p>
          <a:p>
            <a:pPr algn="ctr"/>
            <a:r>
              <a:rPr lang="es-CL" sz="900" dirty="0"/>
              <a:t>G2  G3</a:t>
            </a:r>
          </a:p>
        </p:txBody>
      </p:sp>
      <p:sp>
        <p:nvSpPr>
          <p:cNvPr id="51" name="50 CuadroTexto"/>
          <p:cNvSpPr txBox="1"/>
          <p:nvPr/>
        </p:nvSpPr>
        <p:spPr>
          <a:xfrm>
            <a:off x="2341172" y="3771322"/>
            <a:ext cx="824364" cy="215444"/>
          </a:xfrm>
          <a:prstGeom prst="rect">
            <a:avLst/>
          </a:prstGeom>
          <a:noFill/>
        </p:spPr>
        <p:txBody>
          <a:bodyPr wrap="square" rtlCol="0">
            <a:spAutoFit/>
          </a:bodyPr>
          <a:lstStyle/>
          <a:p>
            <a:pPr algn="ctr"/>
            <a:r>
              <a:rPr lang="es-CL" sz="800" dirty="0"/>
              <a:t>Química 1</a:t>
            </a:r>
          </a:p>
        </p:txBody>
      </p:sp>
      <p:sp>
        <p:nvSpPr>
          <p:cNvPr id="52" name="51 CuadroTexto"/>
          <p:cNvSpPr txBox="1"/>
          <p:nvPr/>
        </p:nvSpPr>
        <p:spPr>
          <a:xfrm>
            <a:off x="4194865" y="4214129"/>
            <a:ext cx="714209" cy="307777"/>
          </a:xfrm>
          <a:prstGeom prst="rect">
            <a:avLst/>
          </a:prstGeom>
          <a:noFill/>
        </p:spPr>
        <p:txBody>
          <a:bodyPr wrap="square" rtlCol="0">
            <a:spAutoFit/>
          </a:bodyPr>
          <a:lstStyle/>
          <a:p>
            <a:pPr algn="ctr"/>
            <a:r>
              <a:rPr lang="es-CL" sz="700" dirty="0"/>
              <a:t>Salud</a:t>
            </a:r>
          </a:p>
          <a:p>
            <a:pPr algn="ctr"/>
            <a:r>
              <a:rPr lang="es-CL" sz="700" dirty="0" err="1"/>
              <a:t>Prod</a:t>
            </a:r>
            <a:r>
              <a:rPr lang="es-CL" sz="700" dirty="0"/>
              <a:t>. Animal</a:t>
            </a:r>
          </a:p>
        </p:txBody>
      </p:sp>
      <p:sp>
        <p:nvSpPr>
          <p:cNvPr id="53" name="52 CuadroTexto"/>
          <p:cNvSpPr txBox="1"/>
          <p:nvPr/>
        </p:nvSpPr>
        <p:spPr>
          <a:xfrm>
            <a:off x="5580468" y="1334728"/>
            <a:ext cx="832037" cy="215444"/>
          </a:xfrm>
          <a:prstGeom prst="rect">
            <a:avLst/>
          </a:prstGeom>
          <a:noFill/>
        </p:spPr>
        <p:txBody>
          <a:bodyPr wrap="square" rtlCol="0">
            <a:spAutoFit/>
          </a:bodyPr>
          <a:lstStyle/>
          <a:p>
            <a:pPr algn="ctr"/>
            <a:r>
              <a:rPr lang="es-CL" sz="800" dirty="0"/>
              <a:t>Sicología</a:t>
            </a:r>
          </a:p>
        </p:txBody>
      </p:sp>
      <p:sp>
        <p:nvSpPr>
          <p:cNvPr id="54" name="53 CuadroTexto"/>
          <p:cNvSpPr txBox="1"/>
          <p:nvPr/>
        </p:nvSpPr>
        <p:spPr>
          <a:xfrm>
            <a:off x="5572940" y="1842802"/>
            <a:ext cx="832037" cy="215444"/>
          </a:xfrm>
          <a:prstGeom prst="rect">
            <a:avLst/>
          </a:prstGeom>
          <a:noFill/>
        </p:spPr>
        <p:txBody>
          <a:bodyPr wrap="square" rtlCol="0">
            <a:spAutoFit/>
          </a:bodyPr>
          <a:lstStyle/>
          <a:p>
            <a:r>
              <a:rPr lang="es-CL" sz="800" dirty="0"/>
              <a:t>Sociología CSI</a:t>
            </a:r>
          </a:p>
        </p:txBody>
      </p:sp>
      <p:sp>
        <p:nvSpPr>
          <p:cNvPr id="55" name="Rectángulo redondeado 54">
            <a:extLst>
              <a:ext uri="{FF2B5EF4-FFF2-40B4-BE49-F238E27FC236}">
                <a16:creationId xmlns="" xmlns:a16="http://schemas.microsoft.com/office/drawing/2014/main" id="{F0D883D9-4E12-2F43-A3CE-B28821A0D042}"/>
              </a:ext>
            </a:extLst>
          </p:cNvPr>
          <p:cNvSpPr/>
          <p:nvPr/>
        </p:nvSpPr>
        <p:spPr>
          <a:xfrm>
            <a:off x="2356999" y="4156654"/>
            <a:ext cx="832037" cy="417719"/>
          </a:xfrm>
          <a:prstGeom prst="roundRect">
            <a:avLst/>
          </a:prstGeom>
          <a:solidFill>
            <a:schemeClr val="accent1">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a:lstStyle/>
          <a:p>
            <a:endParaRPr lang="es-CL" dirty="0"/>
          </a:p>
        </p:txBody>
      </p:sp>
      <p:sp>
        <p:nvSpPr>
          <p:cNvPr id="56" name="50 CuadroTexto">
            <a:extLst>
              <a:ext uri="{FF2B5EF4-FFF2-40B4-BE49-F238E27FC236}">
                <a16:creationId xmlns="" xmlns:a16="http://schemas.microsoft.com/office/drawing/2014/main" id="{69C53E5C-EF32-AC4F-9DFB-1B061C5B802E}"/>
              </a:ext>
            </a:extLst>
          </p:cNvPr>
          <p:cNvSpPr txBox="1"/>
          <p:nvPr/>
        </p:nvSpPr>
        <p:spPr>
          <a:xfrm>
            <a:off x="2363737" y="4315633"/>
            <a:ext cx="824364" cy="215444"/>
          </a:xfrm>
          <a:prstGeom prst="rect">
            <a:avLst/>
          </a:prstGeom>
          <a:noFill/>
        </p:spPr>
        <p:txBody>
          <a:bodyPr wrap="square" rtlCol="0">
            <a:spAutoFit/>
          </a:bodyPr>
          <a:lstStyle/>
          <a:p>
            <a:pPr algn="ctr"/>
            <a:r>
              <a:rPr lang="es-CL" sz="800" dirty="0"/>
              <a:t>Química 2</a:t>
            </a:r>
          </a:p>
        </p:txBody>
      </p:sp>
    </p:spTree>
    <p:extLst>
      <p:ext uri="{BB962C8B-B14F-4D97-AF65-F5344CB8AC3E}">
        <p14:creationId xmlns:p14="http://schemas.microsoft.com/office/powerpoint/2010/main" val="1268239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1631274" y="389756"/>
            <a:ext cx="5956300" cy="769938"/>
          </a:xfrm>
          <a:prstGeom prst="rect">
            <a:avLst/>
          </a:prstGeom>
        </p:spPr>
        <p:txBody>
          <a:bodyPr/>
          <a:lstStyle/>
          <a:p>
            <a:pPr marL="0" indent="0" algn="ctr">
              <a:buNone/>
            </a:pPr>
            <a:r>
              <a:rPr lang="es-CL" sz="21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¿Qué financia </a:t>
            </a:r>
            <a:r>
              <a:rPr lang="es-CL" sz="2100" b="1" dirty="0">
                <a:solidFill>
                  <a:srgbClr val="0070C0"/>
                </a:solidFill>
                <a:latin typeface="Verdana" panose="020B0604030504040204" pitchFamily="34" charset="0"/>
                <a:ea typeface="Verdana" panose="020B0604030504040204" pitchFamily="34" charset="0"/>
                <a:cs typeface="Verdana" panose="020B0604030504040204" pitchFamily="34" charset="0"/>
              </a:rPr>
              <a:t>FONDECYT?</a:t>
            </a:r>
          </a:p>
        </p:txBody>
      </p:sp>
      <p:sp>
        <p:nvSpPr>
          <p:cNvPr id="3" name="Rectángulo 2"/>
          <p:cNvSpPr/>
          <p:nvPr/>
        </p:nvSpPr>
        <p:spPr>
          <a:xfrm>
            <a:off x="926407" y="1129160"/>
            <a:ext cx="7534646" cy="3570208"/>
          </a:xfrm>
          <a:prstGeom prst="rect">
            <a:avLst/>
          </a:prstGeom>
        </p:spPr>
        <p:txBody>
          <a:bodyPr wrap="square">
            <a:spAutoFit/>
          </a:bodyPr>
          <a:lstStyle/>
          <a:p>
            <a:pPr algn="just"/>
            <a:r>
              <a:rPr lang="es-ES" sz="1600" dirty="0">
                <a:latin typeface="Calibri" panose="020F0502020204030204" pitchFamily="34" charset="0"/>
                <a:ea typeface="Calibri" panose="020F0502020204030204" pitchFamily="34" charset="0"/>
              </a:rPr>
              <a:t>FONDECYT financia </a:t>
            </a:r>
            <a:r>
              <a:rPr lang="es-ES" sz="1600" b="1" dirty="0">
                <a:latin typeface="Calibri" panose="020F0502020204030204" pitchFamily="34" charset="0"/>
                <a:ea typeface="Calibri" panose="020F0502020204030204" pitchFamily="34" charset="0"/>
              </a:rPr>
              <a:t>exclusivamente</a:t>
            </a:r>
            <a:r>
              <a:rPr lang="es-ES" sz="1600" dirty="0">
                <a:latin typeface="Calibri" panose="020F0502020204030204" pitchFamily="34" charset="0"/>
                <a:ea typeface="Calibri" panose="020F0502020204030204" pitchFamily="34" charset="0"/>
              </a:rPr>
              <a:t> proyectos de </a:t>
            </a:r>
            <a:r>
              <a:rPr lang="es-ES" sz="1600" b="1" dirty="0">
                <a:latin typeface="Calibri" panose="020F0502020204030204" pitchFamily="34" charset="0"/>
                <a:ea typeface="Calibri" panose="020F0502020204030204" pitchFamily="34" charset="0"/>
              </a:rPr>
              <a:t>investigación científica y tecnológica</a:t>
            </a:r>
            <a:r>
              <a:rPr lang="es-ES" sz="1600" dirty="0">
                <a:latin typeface="Calibri" panose="020F0502020204030204" pitchFamily="34" charset="0"/>
                <a:ea typeface="Calibri" panose="020F0502020204030204" pitchFamily="34" charset="0"/>
              </a:rPr>
              <a:t>, en todas las áreas del conocimiento. </a:t>
            </a:r>
          </a:p>
          <a:p>
            <a:pPr algn="just"/>
            <a:endParaRPr lang="es-ES" sz="1600" dirty="0">
              <a:latin typeface="Calibri" panose="020F0502020204030204" pitchFamily="34" charset="0"/>
              <a:ea typeface="Calibri" panose="020F0502020204030204" pitchFamily="34" charset="0"/>
            </a:endParaRPr>
          </a:p>
          <a:p>
            <a:pPr algn="just"/>
            <a:r>
              <a:rPr lang="es-ES" sz="1600" dirty="0">
                <a:latin typeface="Calibri" panose="020F0502020204030204" pitchFamily="34" charset="0"/>
                <a:ea typeface="Calibri" panose="020F0502020204030204" pitchFamily="34" charset="0"/>
              </a:rPr>
              <a:t>Debe conducir a </a:t>
            </a:r>
            <a:r>
              <a:rPr lang="es-ES" sz="1600" b="1" dirty="0">
                <a:latin typeface="Calibri" panose="020F0502020204030204" pitchFamily="34" charset="0"/>
                <a:ea typeface="Calibri" panose="020F0502020204030204" pitchFamily="34" charset="0"/>
              </a:rPr>
              <a:t>nuevos conocimientos o aplicaciones.</a:t>
            </a:r>
            <a:r>
              <a:rPr lang="es-ES" sz="1600" dirty="0">
                <a:latin typeface="Calibri" panose="020F0502020204030204" pitchFamily="34" charset="0"/>
                <a:ea typeface="Calibri" panose="020F0502020204030204" pitchFamily="34" charset="0"/>
              </a:rPr>
              <a:t> </a:t>
            </a:r>
            <a:endParaRPr lang="es-ES" sz="1600" dirty="0" smtClean="0">
              <a:latin typeface="Calibri" panose="020F0502020204030204" pitchFamily="34" charset="0"/>
              <a:ea typeface="Calibri" panose="020F0502020204030204" pitchFamily="34" charset="0"/>
            </a:endParaRPr>
          </a:p>
          <a:p>
            <a:pPr algn="just"/>
            <a:endParaRPr lang="es-ES" sz="1600" dirty="0">
              <a:latin typeface="Calibri" panose="020F0502020204030204" pitchFamily="34" charset="0"/>
            </a:endParaRPr>
          </a:p>
          <a:p>
            <a:pPr algn="just"/>
            <a:r>
              <a:rPr lang="es-CL" sz="1600" dirty="0" smtClean="0"/>
              <a:t>Los </a:t>
            </a:r>
            <a:r>
              <a:rPr lang="es-CL" sz="1600" dirty="0"/>
              <a:t>proyectos deben ser ejecutados en Chile.</a:t>
            </a:r>
            <a:endParaRPr lang="es-ES" sz="1600" dirty="0">
              <a:latin typeface="Calibri" panose="020F0502020204030204" pitchFamily="34" charset="0"/>
              <a:ea typeface="Calibri" panose="020F0502020204030204" pitchFamily="34" charset="0"/>
            </a:endParaRPr>
          </a:p>
          <a:p>
            <a:pPr algn="just"/>
            <a:endParaRPr lang="es-ES" sz="1600" dirty="0">
              <a:latin typeface="Calibri" panose="020F0502020204030204" pitchFamily="34" charset="0"/>
              <a:ea typeface="Calibri" panose="020F0502020204030204" pitchFamily="34" charset="0"/>
              <a:cs typeface="Calibri" panose="020F0502020204030204" pitchFamily="34" charset="0"/>
            </a:endParaRPr>
          </a:p>
          <a:p>
            <a:pPr algn="just"/>
            <a:r>
              <a:rPr lang="es-CL" sz="1600" dirty="0"/>
              <a:t>Los recursos se asignan en concursos públicos anuales y los proyectos se seleccionan teniendo en cuenta su calidad </a:t>
            </a:r>
            <a:r>
              <a:rPr lang="es-CL" sz="1600" dirty="0" smtClean="0"/>
              <a:t>científica</a:t>
            </a:r>
            <a:r>
              <a:rPr lang="es-ES" sz="1600" dirty="0" smtClean="0"/>
              <a:t> </a:t>
            </a:r>
            <a:r>
              <a:rPr lang="es-ES" sz="1600" dirty="0"/>
              <a:t>y tecnológica</a:t>
            </a:r>
            <a:r>
              <a:rPr lang="es-CL" sz="1600" dirty="0"/>
              <a:t> y el mérito de los(las) postulantes, sin distinción de áreas, procedencia institucional o género. </a:t>
            </a:r>
            <a:endParaRPr lang="es-CL" sz="1600" dirty="0">
              <a:latin typeface="Calibri" panose="020F0502020204030204" pitchFamily="34" charset="0"/>
              <a:ea typeface="Calibri" panose="020F0502020204030204" pitchFamily="34" charset="0"/>
              <a:cs typeface="Times New Roman" panose="02020603050405020304" pitchFamily="18" charset="0"/>
            </a:endParaRPr>
          </a:p>
          <a:p>
            <a:pPr algn="just"/>
            <a:endParaRPr lang="es-ES" sz="1200" dirty="0"/>
          </a:p>
          <a:p>
            <a:pPr algn="just"/>
            <a:r>
              <a:rPr lang="es-ES" sz="1400" b="1" dirty="0">
                <a:latin typeface="Calibri" panose="020F0502020204030204" pitchFamily="34" charset="0"/>
                <a:ea typeface="Calibri" panose="020F0502020204030204" pitchFamily="34" charset="0"/>
                <a:cs typeface="Calibri" panose="020F0502020204030204" pitchFamily="34" charset="0"/>
              </a:rPr>
              <a:t>No financia proyectos de creación artística, recopilaciones, confección de catálogos o inventarios, impresión de libros, ensayos, traducciones, audiovisuales, textos de enseñanza u otras actividades análogas.</a:t>
            </a:r>
          </a:p>
          <a:p>
            <a:pPr algn="just"/>
            <a:endParaRPr lang="es-CL" sz="1200" dirty="0"/>
          </a:p>
        </p:txBody>
      </p:sp>
    </p:spTree>
    <p:extLst>
      <p:ext uri="{BB962C8B-B14F-4D97-AF65-F5344CB8AC3E}">
        <p14:creationId xmlns:p14="http://schemas.microsoft.com/office/powerpoint/2010/main" val="1273060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CE047B0A7747EB4FBCB7F9BBFCEADA5B" ma:contentTypeVersion="9" ma:contentTypeDescription="Crear nuevo documento." ma:contentTypeScope="" ma:versionID="e1e1fc105f9126f35a8a2452882cd8ac">
  <xsd:schema xmlns:xsd="http://www.w3.org/2001/XMLSchema" xmlns:xs="http://www.w3.org/2001/XMLSchema" xmlns:p="http://schemas.microsoft.com/office/2006/metadata/properties" xmlns:ns1="http://schemas.microsoft.com/sharepoint/v3" targetNamespace="http://schemas.microsoft.com/office/2006/metadata/properties" ma:root="true" ma:fieldsID="85b0f857dc6d5321b7a3d9e07873dc98" ns1:_="">
    <xsd:import namespace="http://schemas.microsoft.com/sharepoint/v3"/>
    <xsd:element name="properties">
      <xsd:complexType>
        <xsd:sequence>
          <xsd:element name="documentManagement">
            <xsd:complexType>
              <xsd:all>
                <xsd:element ref="ns1:PublishingStartDate" minOccurs="0"/>
                <xsd:element ref="ns1:PublishingExpirationDate"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description="" ma:hidden="true" ma:internalName="PublishingStartDate">
      <xsd:simpleType>
        <xsd:restriction base="dms:Unknown"/>
      </xsd:simpleType>
    </xsd:element>
    <xsd:element name="PublishingExpirationDate" ma:index="9" nillable="true" ma:displayName="Fecha de finalización programada" ma:description="" ma:hidden="true" ma:internalName="PublishingExpirationDate">
      <xsd:simpleType>
        <xsd:restriction base="dms:Unknown"/>
      </xsd:simpleType>
    </xsd:element>
    <xsd:element name="AverageRating" ma:index="10" nillable="true" ma:displayName="Clasificación (0-5)" ma:decimals="2" ma:description="Valor promedio de todas las clasificaciones que se han enviado" ma:internalName="AverageRating" ma:readOnly="true">
      <xsd:simpleType>
        <xsd:restriction base="dms:Number"/>
      </xsd:simpleType>
    </xsd:element>
    <xsd:element name="RatingCount" ma:index="11" nillable="true" ma:displayName="Número de clasificaciones" ma:decimals="0" ma:description="Número de clasificaciones enviado" ma:internalName="RatingCount" ma:readOnly="true">
      <xsd:simpleType>
        <xsd:restriction base="dms:Number"/>
      </xsd:simpleType>
    </xsd:element>
    <xsd:element name="RatedBy" ma:index="12" nillable="true" ma:displayName="Valorado por" ma:description="Los usuarios valoraron el elemento."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3" nillable="true" ma:displayName="Valoraciones de usuario" ma:description="Valoraciones de usuario para el elemento" ma:hidden="true" ma:internalName="Ratings">
      <xsd:simpleType>
        <xsd:restriction base="dms:Note"/>
      </xsd:simpleType>
    </xsd:element>
    <xsd:element name="LikesCount" ma:index="14" nillable="true" ma:displayName="Número de Me gusta" ma:internalName="LikesCount">
      <xsd:simpleType>
        <xsd:restriction base="dms:Unknown"/>
      </xsd:simpleType>
    </xsd:element>
    <xsd:element name="LikedBy" ma:index="15" nillable="true" ma:displayName="Gusta a"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Ratings xmlns="http://schemas.microsoft.com/sharepoint/v3" xsi:nil="true"/>
    <LikedBy xmlns="http://schemas.microsoft.com/sharepoint/v3">
      <UserInfo>
        <DisplayName/>
        <AccountId xsi:nil="true"/>
        <AccountType/>
      </UserInfo>
    </LikedBy>
    <PublishingExpirationDate xmlns="http://schemas.microsoft.com/sharepoint/v3" xsi:nil="true"/>
    <PublishingStartDate xmlns="http://schemas.microsoft.com/sharepoint/v3" xsi:nil="true"/>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AAD03774-2CD3-4C48-9286-39FF0B624BB4}">
  <ds:schemaRefs>
    <ds:schemaRef ds:uri="http://schemas.microsoft.com/sharepoint/v3/contenttype/forms"/>
  </ds:schemaRefs>
</ds:datastoreItem>
</file>

<file path=customXml/itemProps2.xml><?xml version="1.0" encoding="utf-8"?>
<ds:datastoreItem xmlns:ds="http://schemas.openxmlformats.org/officeDocument/2006/customXml" ds:itemID="{840941CE-A8D9-47A9-817C-6D4BCFA2AB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162A419-AEBF-442D-BBD5-DB0A107FA0ED}">
  <ds:schemaRefs>
    <ds:schemaRef ds:uri="http://purl.org/dc/dcmitype/"/>
    <ds:schemaRef ds:uri="http://schemas.microsoft.com/sharepoint/v3"/>
    <ds:schemaRef ds:uri="http://www.w3.org/XML/1998/namespace"/>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7376</TotalTime>
  <Words>2792</Words>
  <Application>Microsoft Office PowerPoint</Application>
  <PresentationFormat>Presentación en pantalla (16:9)</PresentationFormat>
  <Paragraphs>358</Paragraphs>
  <Slides>36</Slides>
  <Notes>3</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36</vt:i4>
      </vt:variant>
    </vt:vector>
  </HeadingPairs>
  <TitlesOfParts>
    <vt:vector size="46" baseType="lpstr">
      <vt:lpstr>MS PGothic</vt:lpstr>
      <vt:lpstr>Arial</vt:lpstr>
      <vt:lpstr>Calibri</vt:lpstr>
      <vt:lpstr>Calibri Light</vt:lpstr>
      <vt:lpstr>gobCL</vt:lpstr>
      <vt:lpstr>Times New Roman</vt:lpstr>
      <vt:lpstr>Verdana</vt:lpstr>
      <vt:lpstr>Wingdings</vt:lpstr>
      <vt:lpstr>Custom Design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Diego Salazar</dc:creator>
  <cp:lastModifiedBy>Ricardo Vasquez Inostroza</cp:lastModifiedBy>
  <cp:revision>402</cp:revision>
  <cp:lastPrinted>2018-05-08T13:28:30Z</cp:lastPrinted>
  <dcterms:created xsi:type="dcterms:W3CDTF">2014-07-08T15:42:06Z</dcterms:created>
  <dcterms:modified xsi:type="dcterms:W3CDTF">2018-05-16T16:03:57Z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0x010100CE047B0A7747EB4FBCB7F9BBFCEADA5B</vt:lpwstr>
  </property>
</Properties>
</file>