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12" r:id="rId4"/>
  </p:sldMasterIdLst>
  <p:notesMasterIdLst>
    <p:notesMasterId r:id="rId22"/>
  </p:notesMasterIdLst>
  <p:handoutMasterIdLst>
    <p:handoutMasterId r:id="rId23"/>
  </p:handoutMasterIdLst>
  <p:sldIdLst>
    <p:sldId id="467" r:id="rId5"/>
    <p:sldId id="470" r:id="rId6"/>
    <p:sldId id="498" r:id="rId7"/>
    <p:sldId id="499" r:id="rId8"/>
    <p:sldId id="507" r:id="rId9"/>
    <p:sldId id="508" r:id="rId10"/>
    <p:sldId id="278" r:id="rId11"/>
    <p:sldId id="510" r:id="rId12"/>
    <p:sldId id="511" r:id="rId13"/>
    <p:sldId id="503" r:id="rId14"/>
    <p:sldId id="468" r:id="rId15"/>
    <p:sldId id="506" r:id="rId16"/>
    <p:sldId id="504" r:id="rId17"/>
    <p:sldId id="505" r:id="rId18"/>
    <p:sldId id="512" r:id="rId19"/>
    <p:sldId id="501" r:id="rId20"/>
    <p:sldId id="493" r:id="rId21"/>
  </p:sldIdLst>
  <p:sldSz cx="12192000" cy="6858000"/>
  <p:notesSz cx="7010400" cy="11125200"/>
  <p:embeddedFontLst>
    <p:embeddedFont>
      <p:font typeface="Verdana" panose="020B0604030504040204" pitchFamily="34" charset="0"/>
      <p:regular r:id="rId24"/>
      <p:bold r:id="rId25"/>
      <p:italic r:id="rId26"/>
      <p:boldItalic r:id="rId27"/>
    </p:embeddedFont>
  </p:embeddedFontLst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16F1E30-9636-6D44-ABCD-695E67AD757E}" name="Irina Macarena Bustamante Centellas" initials="IB" userId="S::irina.bustamante@mineduc.cl::c1841084-6024-4a12-ad9b-10fab282beec" providerId="AD"/>
  <p188:author id="{E9287451-6561-947D-0C42-268D4E4A1A07}" name="Maricel Alejandra Silva Del Solar" initials="MS" userId="S::maricel.silva@mineduc.cl::196a1816-41ab-4eb4-b871-ca5b6c8509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BBE9"/>
    <a:srgbClr val="3CB7F5"/>
    <a:srgbClr val="173277"/>
    <a:srgbClr val="E73439"/>
    <a:srgbClr val="CFE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C95A02-FDF6-4E7E-B7F7-AD5B01EC773C}" v="3" dt="2025-10-01T13:42:46.088"/>
    <p1510:client id="{483B374B-D14C-41F1-A8B8-1A2899E0BF79}" v="20" dt="2025-10-01T18:45:12.41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897"/>
    <p:restoredTop sz="94622"/>
  </p:normalViewPr>
  <p:slideViewPr>
    <p:cSldViewPr snapToGrid="0">
      <p:cViewPr varScale="1">
        <p:scale>
          <a:sx n="103" d="100"/>
          <a:sy n="103" d="100"/>
        </p:scale>
        <p:origin x="17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2.fntdata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.fntdata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01A6A1-B348-494F-A3FD-069C3AD6258A}" type="doc">
      <dgm:prSet loTypeId="urn:microsoft.com/office/officeart/2005/8/layout/arrow5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3238402-DD9C-2B48-8E96-C2352D82E799}">
      <dgm:prSet phldrT="[Texto]"/>
      <dgm:spPr/>
      <dgm:t>
        <a:bodyPr/>
        <a:lstStyle/>
        <a:p>
          <a:pPr>
            <a:buNone/>
          </a:pPr>
          <a:r>
            <a:rPr lang="es-CL" b="1" dirty="0"/>
            <a:t>Sistema de Desarrollo Profesional Docente (SDPD), creado por la Ley 20.903 </a:t>
          </a:r>
          <a:endParaRPr lang="es-ES" dirty="0"/>
        </a:p>
      </dgm:t>
    </dgm:pt>
    <dgm:pt modelId="{49496F26-B6E2-C646-8283-A00FF45B7391}" type="parTrans" cxnId="{EB695492-95C9-394A-B8B4-94459DA57F66}">
      <dgm:prSet/>
      <dgm:spPr/>
      <dgm:t>
        <a:bodyPr/>
        <a:lstStyle/>
        <a:p>
          <a:endParaRPr lang="es-ES"/>
        </a:p>
      </dgm:t>
    </dgm:pt>
    <dgm:pt modelId="{EF36273E-7F1E-1C4D-9EC9-4675956BEC34}" type="sibTrans" cxnId="{EB695492-95C9-394A-B8B4-94459DA57F66}">
      <dgm:prSet/>
      <dgm:spPr/>
      <dgm:t>
        <a:bodyPr/>
        <a:lstStyle/>
        <a:p>
          <a:endParaRPr lang="es-ES"/>
        </a:p>
      </dgm:t>
    </dgm:pt>
    <dgm:pt modelId="{A9B682B0-73BF-2141-AB11-3F7615DEF79C}">
      <dgm:prSet phldrT="[Texto]"/>
      <dgm:spPr/>
      <dgm:t>
        <a:bodyPr/>
        <a:lstStyle/>
        <a:p>
          <a:pPr>
            <a:buNone/>
          </a:pPr>
          <a:r>
            <a:rPr lang="es-CL" dirty="0"/>
            <a:t>Reestructuración del sistema estatal a través de la </a:t>
          </a:r>
          <a:r>
            <a:rPr lang="es-CL" b="1" dirty="0"/>
            <a:t>Nueva Educación Pública (NEP, Ley 21.040)</a:t>
          </a:r>
          <a:endParaRPr lang="es-ES" dirty="0"/>
        </a:p>
      </dgm:t>
    </dgm:pt>
    <dgm:pt modelId="{7025181D-59AC-6B41-8C29-02E457ACD733}" type="parTrans" cxnId="{D8A897CA-CE07-F743-A938-8FC2D1AA3C48}">
      <dgm:prSet/>
      <dgm:spPr/>
      <dgm:t>
        <a:bodyPr/>
        <a:lstStyle/>
        <a:p>
          <a:endParaRPr lang="es-ES"/>
        </a:p>
      </dgm:t>
    </dgm:pt>
    <dgm:pt modelId="{949B4C72-B468-F64A-8C6A-82837D8CCDB0}" type="sibTrans" cxnId="{D8A897CA-CE07-F743-A938-8FC2D1AA3C48}">
      <dgm:prSet/>
      <dgm:spPr/>
      <dgm:t>
        <a:bodyPr/>
        <a:lstStyle/>
        <a:p>
          <a:endParaRPr lang="es-ES"/>
        </a:p>
      </dgm:t>
    </dgm:pt>
    <dgm:pt modelId="{0BC57EBE-FC40-AA4D-88E6-D44D42C55A08}" type="pres">
      <dgm:prSet presAssocID="{2701A6A1-B348-494F-A3FD-069C3AD6258A}" presName="diagram" presStyleCnt="0">
        <dgm:presLayoutVars>
          <dgm:dir/>
          <dgm:resizeHandles val="exact"/>
        </dgm:presLayoutVars>
      </dgm:prSet>
      <dgm:spPr/>
    </dgm:pt>
    <dgm:pt modelId="{3EB9ABE3-6651-A24E-B3A5-46F0F8FDE87F}" type="pres">
      <dgm:prSet presAssocID="{D3238402-DD9C-2B48-8E96-C2352D82E799}" presName="arrow" presStyleLbl="node1" presStyleIdx="0" presStyleCnt="2">
        <dgm:presLayoutVars>
          <dgm:bulletEnabled val="1"/>
        </dgm:presLayoutVars>
      </dgm:prSet>
      <dgm:spPr/>
    </dgm:pt>
    <dgm:pt modelId="{9CEFD5E3-682F-4541-A916-121D538AA246}" type="pres">
      <dgm:prSet presAssocID="{A9B682B0-73BF-2141-AB11-3F7615DEF79C}" presName="arrow" presStyleLbl="node1" presStyleIdx="1" presStyleCnt="2">
        <dgm:presLayoutVars>
          <dgm:bulletEnabled val="1"/>
        </dgm:presLayoutVars>
      </dgm:prSet>
      <dgm:spPr/>
    </dgm:pt>
  </dgm:ptLst>
  <dgm:cxnLst>
    <dgm:cxn modelId="{09B20643-C9CA-944B-ABE9-2DD836DAF5E7}" type="presOf" srcId="{2701A6A1-B348-494F-A3FD-069C3AD6258A}" destId="{0BC57EBE-FC40-AA4D-88E6-D44D42C55A08}" srcOrd="0" destOrd="0" presId="urn:microsoft.com/office/officeart/2005/8/layout/arrow5"/>
    <dgm:cxn modelId="{6ED95775-E998-A448-A827-F0349130BC9A}" type="presOf" srcId="{D3238402-DD9C-2B48-8E96-C2352D82E799}" destId="{3EB9ABE3-6651-A24E-B3A5-46F0F8FDE87F}" srcOrd="0" destOrd="0" presId="urn:microsoft.com/office/officeart/2005/8/layout/arrow5"/>
    <dgm:cxn modelId="{7A190079-4B7B-CF4C-83F7-2933C2D0384E}" type="presOf" srcId="{A9B682B0-73BF-2141-AB11-3F7615DEF79C}" destId="{9CEFD5E3-682F-4541-A916-121D538AA246}" srcOrd="0" destOrd="0" presId="urn:microsoft.com/office/officeart/2005/8/layout/arrow5"/>
    <dgm:cxn modelId="{EB695492-95C9-394A-B8B4-94459DA57F66}" srcId="{2701A6A1-B348-494F-A3FD-069C3AD6258A}" destId="{D3238402-DD9C-2B48-8E96-C2352D82E799}" srcOrd="0" destOrd="0" parTransId="{49496F26-B6E2-C646-8283-A00FF45B7391}" sibTransId="{EF36273E-7F1E-1C4D-9EC9-4675956BEC34}"/>
    <dgm:cxn modelId="{D8A897CA-CE07-F743-A938-8FC2D1AA3C48}" srcId="{2701A6A1-B348-494F-A3FD-069C3AD6258A}" destId="{A9B682B0-73BF-2141-AB11-3F7615DEF79C}" srcOrd="1" destOrd="0" parTransId="{7025181D-59AC-6B41-8C29-02E457ACD733}" sibTransId="{949B4C72-B468-F64A-8C6A-82837D8CCDB0}"/>
    <dgm:cxn modelId="{83181389-595A-A947-8C56-655E2CA60B43}" type="presParOf" srcId="{0BC57EBE-FC40-AA4D-88E6-D44D42C55A08}" destId="{3EB9ABE3-6651-A24E-B3A5-46F0F8FDE87F}" srcOrd="0" destOrd="0" presId="urn:microsoft.com/office/officeart/2005/8/layout/arrow5"/>
    <dgm:cxn modelId="{B840ECA9-528F-304A-8AA2-685FFC462A8D}" type="presParOf" srcId="{0BC57EBE-FC40-AA4D-88E6-D44D42C55A08}" destId="{9CEFD5E3-682F-4541-A916-121D538AA246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BD07F5-7C1A-044D-B6FF-6D5D298DB5CA}" type="doc">
      <dgm:prSet loTypeId="urn:microsoft.com/office/officeart/2005/8/layout/vList5" loCatId="" qsTypeId="urn:microsoft.com/office/officeart/2005/8/quickstyle/simple4" qsCatId="simple" csTypeId="urn:microsoft.com/office/officeart/2005/8/colors/accent3_1" csCatId="accent3" phldr="1"/>
      <dgm:spPr/>
      <dgm:t>
        <a:bodyPr/>
        <a:lstStyle/>
        <a:p>
          <a:endParaRPr lang="es-ES"/>
        </a:p>
      </dgm:t>
    </dgm:pt>
    <dgm:pt modelId="{37D8900E-2A19-FB45-9991-630080E8D5F0}">
      <dgm:prSet phldrT="[Texto]"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l"/>
          <a:r>
            <a:rPr lang="es-ES" sz="1600" b="1">
              <a:latin typeface="Calibri" panose="020F0502020204030204" pitchFamily="34" charset="0"/>
              <a:cs typeface="Calibri" panose="020F0502020204030204" pitchFamily="34" charset="0"/>
            </a:rPr>
            <a:t>1.Profesionalidad docente</a:t>
          </a:r>
        </a:p>
      </dgm:t>
    </dgm:pt>
    <dgm:pt modelId="{A950FC30-282E-8145-8B15-5C283B6A64CC}" type="parTrans" cxnId="{15B48217-B46D-0242-820C-9C21F66CCEB3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11621F2-AEE5-014E-B54A-56FC6A50D6B3}" type="sibTrans" cxnId="{15B48217-B46D-0242-820C-9C21F66CCEB3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B35EEC0-640E-7645-A07F-8B527BAD5BEE}">
      <dgm:prSet phldrT="[Texto]" custT="1"/>
      <dgm:spPr/>
      <dgm:t>
        <a:bodyPr/>
        <a:lstStyle/>
        <a:p>
          <a:pPr algn="l"/>
          <a:r>
            <a:rPr lang="es-ES" sz="1600">
              <a:latin typeface="Calibri" panose="020F0502020204030204" pitchFamily="34" charset="0"/>
              <a:cs typeface="Calibri" panose="020F0502020204030204" pitchFamily="34" charset="0"/>
            </a:rPr>
            <a:t>Promueve desarrollo y formación a los profesionales de la educación </a:t>
          </a:r>
        </a:p>
      </dgm:t>
    </dgm:pt>
    <dgm:pt modelId="{62A6FC33-6F83-6849-8D2D-969835173C27}" type="parTrans" cxnId="{1E3D419E-29B0-DB49-83E1-8D449ACC9AD1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38D1B03-1BE0-A040-9D8F-124DF23E14EA}" type="sibTrans" cxnId="{1E3D419E-29B0-DB49-83E1-8D449ACC9AD1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D1B369-C3D8-A64C-B495-0A5069926BCE}">
      <dgm:prSet phldrT="[Texto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es-ES" sz="1600" b="1">
              <a:latin typeface="Calibri" panose="020F0502020204030204" pitchFamily="34" charset="0"/>
              <a:cs typeface="Calibri" panose="020F0502020204030204" pitchFamily="34" charset="0"/>
            </a:rPr>
            <a:t>2.Autonomía profesional</a:t>
          </a:r>
        </a:p>
      </dgm:t>
    </dgm:pt>
    <dgm:pt modelId="{3A66BA5A-6936-274D-88DB-7F94E9800EC1}" type="parTrans" cxnId="{F25BD879-C715-1341-BE05-BD797D17E412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9682A3-F948-4248-B714-1AFB975980F7}" type="sibTrans" cxnId="{F25BD879-C715-1341-BE05-BD797D17E412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AF08587-B323-8540-AAFB-5A16F2C28D20}">
      <dgm:prSet phldrT="[Texto]" custT="1"/>
      <dgm:spPr/>
      <dgm:t>
        <a:bodyPr/>
        <a:lstStyle/>
        <a:p>
          <a:pPr algn="l"/>
          <a:r>
            <a:rPr lang="es-ES" sz="1600">
              <a:latin typeface="Calibri" panose="020F0502020204030204" pitchFamily="34" charset="0"/>
              <a:cs typeface="Calibri" panose="020F0502020204030204" pitchFamily="34" charset="0"/>
            </a:rPr>
            <a:t>Autonomía para organizar actividades curriculares de aprendizaje </a:t>
          </a:r>
        </a:p>
      </dgm:t>
    </dgm:pt>
    <dgm:pt modelId="{AEDA7C5A-5EBB-104C-BE3F-D98CC0E46DB2}" type="parTrans" cxnId="{7396CD8D-1904-3F47-9709-F1A2D2ECE64D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FF2D8A9-2426-1E46-9D96-D732D88D72BD}" type="sibTrans" cxnId="{7396CD8D-1904-3F47-9709-F1A2D2ECE64D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36E1DB6-50FD-D242-9168-78D54BA7EE73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es-ES" sz="1600" b="1">
              <a:latin typeface="Calibri" panose="020F0502020204030204" pitchFamily="34" charset="0"/>
              <a:cs typeface="Calibri" panose="020F0502020204030204" pitchFamily="34" charset="0"/>
            </a:rPr>
            <a:t>3.Responsabilidad y ética profesional</a:t>
          </a:r>
        </a:p>
      </dgm:t>
    </dgm:pt>
    <dgm:pt modelId="{A39C3883-2E15-3242-9D18-E39075645D34}" type="parTrans" cxnId="{F7A9289B-F322-AC4F-A500-835B1509AB88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7648107-CF37-7341-A5C5-07F6F5E3C42D}" type="sibTrans" cxnId="{F7A9289B-F322-AC4F-A500-835B1509AB88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3F0CB9A-05F8-704A-99AC-1BB0292995ED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es-ES" sz="1600" b="1" dirty="0">
              <a:latin typeface="Calibri" panose="020F0502020204030204" pitchFamily="34" charset="0"/>
              <a:cs typeface="Calibri" panose="020F0502020204030204" pitchFamily="34" charset="0"/>
            </a:rPr>
            <a:t>4.Desarrollo continuo</a:t>
          </a:r>
        </a:p>
      </dgm:t>
    </dgm:pt>
    <dgm:pt modelId="{76A2E271-E17D-3443-9BA5-38A65D037847}" type="parTrans" cxnId="{8F961A22-56BA-664F-BB8A-D8920536E49D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9318920-425B-7C4C-BBFE-E720AFE033B0}" type="sibTrans" cxnId="{8F961A22-56BA-664F-BB8A-D8920536E49D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CF39ADE-42A1-7040-9104-397E495FA750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es-ES" sz="1600" b="1" dirty="0">
              <a:latin typeface="Calibri" panose="020F0502020204030204" pitchFamily="34" charset="0"/>
              <a:cs typeface="Calibri" panose="020F0502020204030204" pitchFamily="34" charset="0"/>
            </a:rPr>
            <a:t>5.Innovación, investigación y reflexión pedagógica </a:t>
          </a:r>
        </a:p>
      </dgm:t>
    </dgm:pt>
    <dgm:pt modelId="{B1D4B63B-A62F-5042-81B6-1325AFE31CF7}" type="parTrans" cxnId="{D5707791-A678-D448-BDA2-6AAC8058B25F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87CADD5-7C1F-C440-A51F-6E9638742342}" type="sibTrans" cxnId="{D5707791-A678-D448-BDA2-6AAC8058B25F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D854B45-4C08-4645-9C1C-4BDFBA371A19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es-ES" sz="1600" b="1">
              <a:latin typeface="Calibri" panose="020F0502020204030204" pitchFamily="34" charset="0"/>
              <a:cs typeface="Calibri" panose="020F0502020204030204" pitchFamily="34" charset="0"/>
            </a:rPr>
            <a:t>6.Colaboración </a:t>
          </a:r>
        </a:p>
      </dgm:t>
    </dgm:pt>
    <dgm:pt modelId="{DA44510C-4738-1F4E-9324-208A263826AC}" type="parTrans" cxnId="{21541F1C-B46D-1149-A5D8-C0ABCC9E2BD8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424832D-F8A6-E94C-A712-EC35451AD0C0}" type="sibTrans" cxnId="{21541F1C-B46D-1149-A5D8-C0ABCC9E2BD8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613E942-1DF3-4640-B672-466EEACA40B0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l"/>
          <a:r>
            <a:rPr lang="es-ES" sz="1600" b="1">
              <a:latin typeface="Calibri" panose="020F0502020204030204" pitchFamily="34" charset="0"/>
              <a:cs typeface="Calibri" panose="020F0502020204030204" pitchFamily="34" charset="0"/>
            </a:rPr>
            <a:t>7.Equidad</a:t>
          </a:r>
        </a:p>
      </dgm:t>
    </dgm:pt>
    <dgm:pt modelId="{D58C953B-92A9-6640-AF0E-BAF2D9A445EE}" type="parTrans" cxnId="{15BB2FE6-8984-2548-A637-A676FF2ABC2B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F4077A8-243A-3C4A-842D-3A2EB8D00D3D}" type="sibTrans" cxnId="{15BB2FE6-8984-2548-A637-A676FF2ABC2B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C3E0B0A-D31B-1A41-9DB0-ED2BE8F465D4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l"/>
          <a:r>
            <a:rPr lang="es-ES" sz="1600" b="1">
              <a:latin typeface="Calibri" panose="020F0502020204030204" pitchFamily="34" charset="0"/>
              <a:cs typeface="Calibri" panose="020F0502020204030204" pitchFamily="34" charset="0"/>
            </a:rPr>
            <a:t>8.Participación </a:t>
          </a:r>
        </a:p>
      </dgm:t>
    </dgm:pt>
    <dgm:pt modelId="{A0BE7712-AA9F-634C-A20E-BF3BACE36D1E}" type="parTrans" cxnId="{505F13B5-3726-C744-BFC7-770A6E480F5E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FAB6D19-0197-E245-90C9-8F402C8F7183}" type="sibTrans" cxnId="{505F13B5-3726-C744-BFC7-770A6E480F5E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E186CCC-314F-7746-89EB-CA27EEE770CF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l"/>
          <a:r>
            <a:rPr lang="es-ES" sz="1600" b="1">
              <a:latin typeface="Calibri" panose="020F0502020204030204" pitchFamily="34" charset="0"/>
              <a:cs typeface="Calibri" panose="020F0502020204030204" pitchFamily="34" charset="0"/>
            </a:rPr>
            <a:t>9.Compromiso con la comunidad </a:t>
          </a:r>
        </a:p>
      </dgm:t>
    </dgm:pt>
    <dgm:pt modelId="{DFA43E34-256A-8E4B-8289-24EBB76E38C4}" type="parTrans" cxnId="{6A0F0341-EC75-B14F-A471-79A3F94C98C2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14EE820-6821-E949-ACAE-3311C429092C}" type="sibTrans" cxnId="{6A0F0341-EC75-B14F-A471-79A3F94C98C2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F4DD601-0409-E54D-81F2-AA3EE8DDBFC5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l"/>
          <a:r>
            <a:rPr lang="es-ES" sz="1600" b="1">
              <a:latin typeface="Calibri" panose="020F0502020204030204" pitchFamily="34" charset="0"/>
              <a:cs typeface="Calibri" panose="020F0502020204030204" pitchFamily="34" charset="0"/>
            </a:rPr>
            <a:t>10.Apoyo a la labor docente</a:t>
          </a:r>
        </a:p>
      </dgm:t>
    </dgm:pt>
    <dgm:pt modelId="{3548C7D6-A456-3B4E-A9BC-0D5878570BD3}" type="parTrans" cxnId="{26D3E1D8-9B5F-E44C-B23E-4C7F3D433443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46313D7-D369-D844-8445-59E0EFABD1F2}" type="sibTrans" cxnId="{26D3E1D8-9B5F-E44C-B23E-4C7F3D433443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2691B02-1C97-3342-8482-1D2D9D4375EB}">
      <dgm:prSet custT="1"/>
      <dgm:spPr/>
      <dgm:t>
        <a:bodyPr/>
        <a:lstStyle/>
        <a:p>
          <a:pPr algn="l"/>
          <a:r>
            <a:rPr lang="es-ES" sz="1600">
              <a:latin typeface="Calibri" panose="020F0502020204030204" pitchFamily="34" charset="0"/>
              <a:cs typeface="Calibri" panose="020F0502020204030204" pitchFamily="34" charset="0"/>
            </a:rPr>
            <a:t>Compromiso personal y social por los aprendizajes de todos los estudiantes</a:t>
          </a:r>
        </a:p>
      </dgm:t>
    </dgm:pt>
    <dgm:pt modelId="{763C2BD7-7403-7E41-8BDC-226707C3A4D2}" type="parTrans" cxnId="{EBB901E6-287C-4E4B-A9A9-CD8F09824538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E530B86-4FD5-FB41-8F34-4A045217B40D}" type="sibTrans" cxnId="{EBB901E6-287C-4E4B-A9A9-CD8F09824538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B6D7721-D059-EE4A-BE35-88F00E6E221A}">
      <dgm:prSet custT="1"/>
      <dgm:spPr/>
      <dgm:t>
        <a:bodyPr/>
        <a:lstStyle/>
        <a:p>
          <a:pPr algn="l"/>
          <a:r>
            <a:rPr lang="es-ES" sz="1600">
              <a:latin typeface="Calibri" panose="020F0502020204030204" pitchFamily="34" charset="0"/>
              <a:cs typeface="Calibri" panose="020F0502020204030204" pitchFamily="34" charset="0"/>
            </a:rPr>
            <a:t>Formación profesional continua </a:t>
          </a:r>
        </a:p>
      </dgm:t>
    </dgm:pt>
    <dgm:pt modelId="{DD63FB2E-A9E2-384F-A0DE-D3420E3E87AA}" type="parTrans" cxnId="{75D126B4-AC50-8145-88A4-12E3B3133606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F9A0F98-7AC8-444B-94B8-6B802D5F850C}" type="sibTrans" cxnId="{75D126B4-AC50-8145-88A4-12E3B3133606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E3CA445-39A9-B64B-AE4B-7744239CF82A}">
      <dgm:prSet custT="1"/>
      <dgm:spPr/>
      <dgm:t>
        <a:bodyPr/>
        <a:lstStyle/>
        <a:p>
          <a:pPr algn="l"/>
          <a:r>
            <a:rPr lang="es-ES" sz="1600">
              <a:latin typeface="Calibri" panose="020F0502020204030204" pitchFamily="34" charset="0"/>
              <a:cs typeface="Calibri" panose="020F0502020204030204" pitchFamily="34" charset="0"/>
            </a:rPr>
            <a:t>Creatividad y capacidad de innovar las prácticas pedagógicas</a:t>
          </a:r>
        </a:p>
      </dgm:t>
    </dgm:pt>
    <dgm:pt modelId="{5E1E74B1-1A68-FC4C-9F16-A4F64B5E3697}" type="parTrans" cxnId="{414D8894-3C36-4E44-91D4-7518198F46DA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7AE51B4-C84F-AF45-8231-07592B4CC007}" type="sibTrans" cxnId="{414D8894-3C36-4E44-91D4-7518198F46DA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41E2159-3A40-A047-8D31-E77918C42CE7}">
      <dgm:prSet custT="1"/>
      <dgm:spPr/>
      <dgm:t>
        <a:bodyPr/>
        <a:lstStyle/>
        <a:p>
          <a:pPr algn="l"/>
          <a:r>
            <a:rPr lang="es-ES" sz="1600">
              <a:latin typeface="Calibri" panose="020F0502020204030204" pitchFamily="34" charset="0"/>
              <a:cs typeface="Calibri" panose="020F0502020204030204" pitchFamily="34" charset="0"/>
            </a:rPr>
            <a:t>Trabajo colaborativo entre profesionales</a:t>
          </a:r>
        </a:p>
      </dgm:t>
    </dgm:pt>
    <dgm:pt modelId="{2EB443D0-4478-B446-8AAE-474AA1D3B934}" type="parTrans" cxnId="{38E0E62D-ACA1-5041-ACF1-FD1BFE1A2F0D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B4B34F5-40E1-F741-8BC1-9F51E1411C46}" type="sibTrans" cxnId="{38E0E62D-ACA1-5041-ACF1-FD1BFE1A2F0D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BEFCCFD-020E-B143-9B29-498F8E3F2A8A}">
      <dgm:prSet custT="1"/>
      <dgm:spPr/>
      <dgm:t>
        <a:bodyPr/>
        <a:lstStyle/>
        <a:p>
          <a:pPr algn="l"/>
          <a:r>
            <a:rPr lang="es-ES" sz="1600">
              <a:latin typeface="Calibri" panose="020F0502020204030204" pitchFamily="34" charset="0"/>
              <a:cs typeface="Calibri" panose="020F0502020204030204" pitchFamily="34" charset="0"/>
            </a:rPr>
            <a:t>Establecer que los mejores profesionales trabajen en contextos vulnerables</a:t>
          </a:r>
        </a:p>
      </dgm:t>
    </dgm:pt>
    <dgm:pt modelId="{372F6E22-066F-B941-9969-75F93FCBDAC6}" type="parTrans" cxnId="{FB266905-74C7-BE4A-AB2A-B4D53DE484B2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66047C1-4914-D743-A738-E2F45FE1B079}" type="sibTrans" cxnId="{FB266905-74C7-BE4A-AB2A-B4D53DE484B2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D393ED2-116D-5E46-89B9-F239D9ED3619}">
      <dgm:prSet custT="1"/>
      <dgm:spPr/>
      <dgm:t>
        <a:bodyPr/>
        <a:lstStyle/>
        <a:p>
          <a:pPr algn="l"/>
          <a:r>
            <a:rPr lang="es-ES" sz="1600">
              <a:latin typeface="Calibri" panose="020F0502020204030204" pitchFamily="34" charset="0"/>
              <a:cs typeface="Calibri" panose="020F0502020204030204" pitchFamily="34" charset="0"/>
            </a:rPr>
            <a:t>Participación en diversas instancias dentro de las comunidades educativas </a:t>
          </a:r>
        </a:p>
      </dgm:t>
    </dgm:pt>
    <dgm:pt modelId="{8680D173-4CDC-6844-B4AC-B70F0905F4B7}" type="parTrans" cxnId="{251172EE-4330-0B4C-B747-240423725532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0E6BD52-8ED9-DF4C-86A6-8D9553DADDCD}" type="sibTrans" cxnId="{251172EE-4330-0B4C-B747-240423725532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3AF88AF-FCD8-BB4D-A7E1-8CCDA741CF64}">
      <dgm:prSet custT="1"/>
      <dgm:spPr/>
      <dgm:t>
        <a:bodyPr/>
        <a:lstStyle/>
        <a:p>
          <a:pPr algn="l"/>
          <a:r>
            <a:rPr lang="es-ES" sz="1600">
              <a:latin typeface="Calibri" panose="020F0502020204030204" pitchFamily="34" charset="0"/>
              <a:cs typeface="Calibri" panose="020F0502020204030204" pitchFamily="34" charset="0"/>
            </a:rPr>
            <a:t>Compromiso de los y las profesionales de la educación con su comunidad</a:t>
          </a:r>
        </a:p>
      </dgm:t>
    </dgm:pt>
    <dgm:pt modelId="{DFAA63DC-B04E-854D-9968-35C0F39B1CEA}" type="parTrans" cxnId="{59A28AEF-B117-7F4C-B38E-9DDF7A290C8C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BAC81F3-EFD7-6649-B9F0-BD9B1CAA1089}" type="sibTrans" cxnId="{59A28AEF-B117-7F4C-B38E-9DDF7A290C8C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36D4882-59E9-4645-AE5A-20010E2D1F78}">
      <dgm:prSet custT="1"/>
      <dgm:spPr/>
      <dgm:t>
        <a:bodyPr/>
        <a:lstStyle/>
        <a:p>
          <a:pPr algn="l"/>
          <a:r>
            <a:rPr lang="es-ES" sz="1600">
              <a:latin typeface="Calibri" panose="020F0502020204030204" pitchFamily="34" charset="0"/>
              <a:cs typeface="Calibri" panose="020F0502020204030204" pitchFamily="34" charset="0"/>
            </a:rPr>
            <a:t>El estado apoyará la labor docente a través de asistencia técnico pedagógica y formación pertinente</a:t>
          </a:r>
        </a:p>
      </dgm:t>
    </dgm:pt>
    <dgm:pt modelId="{12A80EBA-8632-804B-B889-89F169D623B0}" type="parTrans" cxnId="{31BA26DA-2210-4040-86DF-BBC3A20CA665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EDA26C5-3CDE-EB4A-B792-50D119106F12}" type="sibTrans" cxnId="{31BA26DA-2210-4040-86DF-BBC3A20CA665}">
      <dgm:prSet/>
      <dgm:spPr/>
      <dgm:t>
        <a:bodyPr/>
        <a:lstStyle/>
        <a:p>
          <a:pPr algn="l"/>
          <a:endParaRPr lang="es-ES" sz="16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7DDE44B-8C77-2F43-9DE3-379F6EAB7E72}" type="pres">
      <dgm:prSet presAssocID="{C2BD07F5-7C1A-044D-B6FF-6D5D298DB5CA}" presName="Name0" presStyleCnt="0">
        <dgm:presLayoutVars>
          <dgm:dir/>
          <dgm:animLvl val="lvl"/>
          <dgm:resizeHandles val="exact"/>
        </dgm:presLayoutVars>
      </dgm:prSet>
      <dgm:spPr/>
    </dgm:pt>
    <dgm:pt modelId="{0EDC2C73-2C9D-264C-833C-E8B3DBEC11BB}" type="pres">
      <dgm:prSet presAssocID="{37D8900E-2A19-FB45-9991-630080E8D5F0}" presName="linNode" presStyleCnt="0"/>
      <dgm:spPr/>
    </dgm:pt>
    <dgm:pt modelId="{ACB02E5A-4EE5-CF4C-858C-833D53E9179C}" type="pres">
      <dgm:prSet presAssocID="{37D8900E-2A19-FB45-9991-630080E8D5F0}" presName="parentText" presStyleLbl="node1" presStyleIdx="0" presStyleCnt="10">
        <dgm:presLayoutVars>
          <dgm:chMax val="1"/>
          <dgm:bulletEnabled val="1"/>
        </dgm:presLayoutVars>
      </dgm:prSet>
      <dgm:spPr/>
    </dgm:pt>
    <dgm:pt modelId="{BBE0097E-145D-6443-BC4F-7A98C1EAC650}" type="pres">
      <dgm:prSet presAssocID="{37D8900E-2A19-FB45-9991-630080E8D5F0}" presName="descendantText" presStyleLbl="alignAccFollowNode1" presStyleIdx="0" presStyleCnt="10">
        <dgm:presLayoutVars>
          <dgm:bulletEnabled val="1"/>
        </dgm:presLayoutVars>
      </dgm:prSet>
      <dgm:spPr/>
    </dgm:pt>
    <dgm:pt modelId="{ADE7251D-F658-0743-868F-2ECE17709414}" type="pres">
      <dgm:prSet presAssocID="{211621F2-AEE5-014E-B54A-56FC6A50D6B3}" presName="sp" presStyleCnt="0"/>
      <dgm:spPr/>
    </dgm:pt>
    <dgm:pt modelId="{522DB5B4-FE59-D84C-8BAB-C18C2BDA6F58}" type="pres">
      <dgm:prSet presAssocID="{15D1B369-C3D8-A64C-B495-0A5069926BCE}" presName="linNode" presStyleCnt="0"/>
      <dgm:spPr/>
    </dgm:pt>
    <dgm:pt modelId="{DA8955F9-BD9A-1343-AF75-296608B46A27}" type="pres">
      <dgm:prSet presAssocID="{15D1B369-C3D8-A64C-B495-0A5069926BCE}" presName="parentText" presStyleLbl="node1" presStyleIdx="1" presStyleCnt="10">
        <dgm:presLayoutVars>
          <dgm:chMax val="1"/>
          <dgm:bulletEnabled val="1"/>
        </dgm:presLayoutVars>
      </dgm:prSet>
      <dgm:spPr/>
    </dgm:pt>
    <dgm:pt modelId="{C3DEDFF7-AE1B-A14C-A30B-ABB5811D9FBD}" type="pres">
      <dgm:prSet presAssocID="{15D1B369-C3D8-A64C-B495-0A5069926BCE}" presName="descendantText" presStyleLbl="alignAccFollowNode1" presStyleIdx="1" presStyleCnt="10">
        <dgm:presLayoutVars>
          <dgm:bulletEnabled val="1"/>
        </dgm:presLayoutVars>
      </dgm:prSet>
      <dgm:spPr/>
    </dgm:pt>
    <dgm:pt modelId="{7CBA8D9A-BD11-7346-8FCB-66A72A7B14D3}" type="pres">
      <dgm:prSet presAssocID="{889682A3-F948-4248-B714-1AFB975980F7}" presName="sp" presStyleCnt="0"/>
      <dgm:spPr/>
    </dgm:pt>
    <dgm:pt modelId="{D69F78F0-70EC-E24D-AE82-92987D6BAE7D}" type="pres">
      <dgm:prSet presAssocID="{E36E1DB6-50FD-D242-9168-78D54BA7EE73}" presName="linNode" presStyleCnt="0"/>
      <dgm:spPr/>
    </dgm:pt>
    <dgm:pt modelId="{CA05E665-1493-FD45-92A8-12D49ABCE4B8}" type="pres">
      <dgm:prSet presAssocID="{E36E1DB6-50FD-D242-9168-78D54BA7EE73}" presName="parentText" presStyleLbl="node1" presStyleIdx="2" presStyleCnt="10">
        <dgm:presLayoutVars>
          <dgm:chMax val="1"/>
          <dgm:bulletEnabled val="1"/>
        </dgm:presLayoutVars>
      </dgm:prSet>
      <dgm:spPr/>
    </dgm:pt>
    <dgm:pt modelId="{0A179060-CD3D-6741-AE4F-EA96D4BC4B99}" type="pres">
      <dgm:prSet presAssocID="{E36E1DB6-50FD-D242-9168-78D54BA7EE73}" presName="descendantText" presStyleLbl="alignAccFollowNode1" presStyleIdx="2" presStyleCnt="10">
        <dgm:presLayoutVars>
          <dgm:bulletEnabled val="1"/>
        </dgm:presLayoutVars>
      </dgm:prSet>
      <dgm:spPr/>
    </dgm:pt>
    <dgm:pt modelId="{704468C9-E55D-934E-A56C-E9E35754CC10}" type="pres">
      <dgm:prSet presAssocID="{67648107-CF37-7341-A5C5-07F6F5E3C42D}" presName="sp" presStyleCnt="0"/>
      <dgm:spPr/>
    </dgm:pt>
    <dgm:pt modelId="{6FA64205-619D-884B-AF51-707E45C96A7D}" type="pres">
      <dgm:prSet presAssocID="{B3F0CB9A-05F8-704A-99AC-1BB0292995ED}" presName="linNode" presStyleCnt="0"/>
      <dgm:spPr/>
    </dgm:pt>
    <dgm:pt modelId="{5CD098EE-EF78-2A43-A275-17FE09AAED9A}" type="pres">
      <dgm:prSet presAssocID="{B3F0CB9A-05F8-704A-99AC-1BB0292995ED}" presName="parentText" presStyleLbl="node1" presStyleIdx="3" presStyleCnt="10">
        <dgm:presLayoutVars>
          <dgm:chMax val="1"/>
          <dgm:bulletEnabled val="1"/>
        </dgm:presLayoutVars>
      </dgm:prSet>
      <dgm:spPr/>
    </dgm:pt>
    <dgm:pt modelId="{733B2256-D96B-8B4F-929C-1FDD47DECD51}" type="pres">
      <dgm:prSet presAssocID="{B3F0CB9A-05F8-704A-99AC-1BB0292995ED}" presName="descendantText" presStyleLbl="alignAccFollowNode1" presStyleIdx="3" presStyleCnt="10">
        <dgm:presLayoutVars>
          <dgm:bulletEnabled val="1"/>
        </dgm:presLayoutVars>
      </dgm:prSet>
      <dgm:spPr/>
    </dgm:pt>
    <dgm:pt modelId="{C4DF2900-59C2-5E4F-AA36-C8BCAC104CCB}" type="pres">
      <dgm:prSet presAssocID="{B9318920-425B-7C4C-BBFE-E720AFE033B0}" presName="sp" presStyleCnt="0"/>
      <dgm:spPr/>
    </dgm:pt>
    <dgm:pt modelId="{F00BCC8D-44CF-8040-B112-A7937DC05EB2}" type="pres">
      <dgm:prSet presAssocID="{2CF39ADE-42A1-7040-9104-397E495FA750}" presName="linNode" presStyleCnt="0"/>
      <dgm:spPr/>
    </dgm:pt>
    <dgm:pt modelId="{5D2F0328-24B8-2849-B766-448E6336B5D5}" type="pres">
      <dgm:prSet presAssocID="{2CF39ADE-42A1-7040-9104-397E495FA750}" presName="parentText" presStyleLbl="node1" presStyleIdx="4" presStyleCnt="10">
        <dgm:presLayoutVars>
          <dgm:chMax val="1"/>
          <dgm:bulletEnabled val="1"/>
        </dgm:presLayoutVars>
      </dgm:prSet>
      <dgm:spPr/>
    </dgm:pt>
    <dgm:pt modelId="{E8593938-B3D2-ED4B-8764-091E84EDC667}" type="pres">
      <dgm:prSet presAssocID="{2CF39ADE-42A1-7040-9104-397E495FA750}" presName="descendantText" presStyleLbl="alignAccFollowNode1" presStyleIdx="4" presStyleCnt="10">
        <dgm:presLayoutVars>
          <dgm:bulletEnabled val="1"/>
        </dgm:presLayoutVars>
      </dgm:prSet>
      <dgm:spPr/>
    </dgm:pt>
    <dgm:pt modelId="{48099827-7E63-A845-A4C0-065C800F29CF}" type="pres">
      <dgm:prSet presAssocID="{D87CADD5-7C1F-C440-A51F-6E9638742342}" presName="sp" presStyleCnt="0"/>
      <dgm:spPr/>
    </dgm:pt>
    <dgm:pt modelId="{3EB725E2-FE6A-0C43-BDE9-D5ADAFB37C37}" type="pres">
      <dgm:prSet presAssocID="{BD854B45-4C08-4645-9C1C-4BDFBA371A19}" presName="linNode" presStyleCnt="0"/>
      <dgm:spPr/>
    </dgm:pt>
    <dgm:pt modelId="{41371E09-D190-2F42-B817-8511FE4D9C06}" type="pres">
      <dgm:prSet presAssocID="{BD854B45-4C08-4645-9C1C-4BDFBA371A19}" presName="parentText" presStyleLbl="node1" presStyleIdx="5" presStyleCnt="10">
        <dgm:presLayoutVars>
          <dgm:chMax val="1"/>
          <dgm:bulletEnabled val="1"/>
        </dgm:presLayoutVars>
      </dgm:prSet>
      <dgm:spPr/>
    </dgm:pt>
    <dgm:pt modelId="{30EC7110-3D86-5447-BE68-690EB899A09A}" type="pres">
      <dgm:prSet presAssocID="{BD854B45-4C08-4645-9C1C-4BDFBA371A19}" presName="descendantText" presStyleLbl="alignAccFollowNode1" presStyleIdx="5" presStyleCnt="10">
        <dgm:presLayoutVars>
          <dgm:bulletEnabled val="1"/>
        </dgm:presLayoutVars>
      </dgm:prSet>
      <dgm:spPr/>
    </dgm:pt>
    <dgm:pt modelId="{9CF9EADF-5FBE-4B48-942A-274B4C547339}" type="pres">
      <dgm:prSet presAssocID="{F424832D-F8A6-E94C-A712-EC35451AD0C0}" presName="sp" presStyleCnt="0"/>
      <dgm:spPr/>
    </dgm:pt>
    <dgm:pt modelId="{3884AC10-9BFB-E245-AD10-0BCDD27A2845}" type="pres">
      <dgm:prSet presAssocID="{8613E942-1DF3-4640-B672-466EEACA40B0}" presName="linNode" presStyleCnt="0"/>
      <dgm:spPr/>
    </dgm:pt>
    <dgm:pt modelId="{FDC27A6C-73B8-6747-98F3-4364590453A4}" type="pres">
      <dgm:prSet presAssocID="{8613E942-1DF3-4640-B672-466EEACA40B0}" presName="parentText" presStyleLbl="node1" presStyleIdx="6" presStyleCnt="10">
        <dgm:presLayoutVars>
          <dgm:chMax val="1"/>
          <dgm:bulletEnabled val="1"/>
        </dgm:presLayoutVars>
      </dgm:prSet>
      <dgm:spPr/>
    </dgm:pt>
    <dgm:pt modelId="{6075973E-56C1-0F4C-B013-27F074CA6747}" type="pres">
      <dgm:prSet presAssocID="{8613E942-1DF3-4640-B672-466EEACA40B0}" presName="descendantText" presStyleLbl="alignAccFollowNode1" presStyleIdx="6" presStyleCnt="10">
        <dgm:presLayoutVars>
          <dgm:bulletEnabled val="1"/>
        </dgm:presLayoutVars>
      </dgm:prSet>
      <dgm:spPr/>
    </dgm:pt>
    <dgm:pt modelId="{BDC81D2E-F45F-CE4A-B495-85AF64EC3C27}" type="pres">
      <dgm:prSet presAssocID="{3F4077A8-243A-3C4A-842D-3A2EB8D00D3D}" presName="sp" presStyleCnt="0"/>
      <dgm:spPr/>
    </dgm:pt>
    <dgm:pt modelId="{A7FC4D41-B7E5-6947-9A47-BAF0C6F5CC90}" type="pres">
      <dgm:prSet presAssocID="{CC3E0B0A-D31B-1A41-9DB0-ED2BE8F465D4}" presName="linNode" presStyleCnt="0"/>
      <dgm:spPr/>
    </dgm:pt>
    <dgm:pt modelId="{1A09F4B6-39CE-6946-A4CE-58321ED79225}" type="pres">
      <dgm:prSet presAssocID="{CC3E0B0A-D31B-1A41-9DB0-ED2BE8F465D4}" presName="parentText" presStyleLbl="node1" presStyleIdx="7" presStyleCnt="10">
        <dgm:presLayoutVars>
          <dgm:chMax val="1"/>
          <dgm:bulletEnabled val="1"/>
        </dgm:presLayoutVars>
      </dgm:prSet>
      <dgm:spPr/>
    </dgm:pt>
    <dgm:pt modelId="{B481EF15-D0CE-AB4D-8437-F6FEF6BB4F6A}" type="pres">
      <dgm:prSet presAssocID="{CC3E0B0A-D31B-1A41-9DB0-ED2BE8F465D4}" presName="descendantText" presStyleLbl="alignAccFollowNode1" presStyleIdx="7" presStyleCnt="10">
        <dgm:presLayoutVars>
          <dgm:bulletEnabled val="1"/>
        </dgm:presLayoutVars>
      </dgm:prSet>
      <dgm:spPr/>
    </dgm:pt>
    <dgm:pt modelId="{C28EB7CC-3607-E447-9ED3-7450FE95D695}" type="pres">
      <dgm:prSet presAssocID="{BFAB6D19-0197-E245-90C9-8F402C8F7183}" presName="sp" presStyleCnt="0"/>
      <dgm:spPr/>
    </dgm:pt>
    <dgm:pt modelId="{80BD0C99-966A-914E-8F48-8BFFD7D230C9}" type="pres">
      <dgm:prSet presAssocID="{6E186CCC-314F-7746-89EB-CA27EEE770CF}" presName="linNode" presStyleCnt="0"/>
      <dgm:spPr/>
    </dgm:pt>
    <dgm:pt modelId="{CBA2E040-EBB1-FA44-8C0F-D07A49D656CF}" type="pres">
      <dgm:prSet presAssocID="{6E186CCC-314F-7746-89EB-CA27EEE770CF}" presName="parentText" presStyleLbl="node1" presStyleIdx="8" presStyleCnt="10">
        <dgm:presLayoutVars>
          <dgm:chMax val="1"/>
          <dgm:bulletEnabled val="1"/>
        </dgm:presLayoutVars>
      </dgm:prSet>
      <dgm:spPr/>
    </dgm:pt>
    <dgm:pt modelId="{D3F57FBE-48ED-E148-B313-2AF0D37D5F0C}" type="pres">
      <dgm:prSet presAssocID="{6E186CCC-314F-7746-89EB-CA27EEE770CF}" presName="descendantText" presStyleLbl="alignAccFollowNode1" presStyleIdx="8" presStyleCnt="10">
        <dgm:presLayoutVars>
          <dgm:bulletEnabled val="1"/>
        </dgm:presLayoutVars>
      </dgm:prSet>
      <dgm:spPr/>
    </dgm:pt>
    <dgm:pt modelId="{31439F77-B644-3B46-B6CF-FF3C411C6ADA}" type="pres">
      <dgm:prSet presAssocID="{814EE820-6821-E949-ACAE-3311C429092C}" presName="sp" presStyleCnt="0"/>
      <dgm:spPr/>
    </dgm:pt>
    <dgm:pt modelId="{839049B2-1338-C449-9DF2-0E16EB42363D}" type="pres">
      <dgm:prSet presAssocID="{EF4DD601-0409-E54D-81F2-AA3EE8DDBFC5}" presName="linNode" presStyleCnt="0"/>
      <dgm:spPr/>
    </dgm:pt>
    <dgm:pt modelId="{6E105581-F033-A940-BC24-512A359282F4}" type="pres">
      <dgm:prSet presAssocID="{EF4DD601-0409-E54D-81F2-AA3EE8DDBFC5}" presName="parentText" presStyleLbl="node1" presStyleIdx="9" presStyleCnt="10">
        <dgm:presLayoutVars>
          <dgm:chMax val="1"/>
          <dgm:bulletEnabled val="1"/>
        </dgm:presLayoutVars>
      </dgm:prSet>
      <dgm:spPr/>
    </dgm:pt>
    <dgm:pt modelId="{DF6A467A-14D4-2146-BB89-F0026400A4FA}" type="pres">
      <dgm:prSet presAssocID="{EF4DD601-0409-E54D-81F2-AA3EE8DDBFC5}" presName="descendantText" presStyleLbl="alignAccFollowNode1" presStyleIdx="9" presStyleCnt="10">
        <dgm:presLayoutVars>
          <dgm:bulletEnabled val="1"/>
        </dgm:presLayoutVars>
      </dgm:prSet>
      <dgm:spPr/>
    </dgm:pt>
  </dgm:ptLst>
  <dgm:cxnLst>
    <dgm:cxn modelId="{FB266905-74C7-BE4A-AB2A-B4D53DE484B2}" srcId="{8613E942-1DF3-4640-B672-466EEACA40B0}" destId="{5BEFCCFD-020E-B143-9B29-498F8E3F2A8A}" srcOrd="0" destOrd="0" parTransId="{372F6E22-066F-B941-9969-75F93FCBDAC6}" sibTransId="{666047C1-4914-D743-A738-E2F45FE1B079}"/>
    <dgm:cxn modelId="{68B8E105-63ED-41A3-8E57-69962FC63538}" type="presOf" srcId="{5AF08587-B323-8540-AAFB-5A16F2C28D20}" destId="{C3DEDFF7-AE1B-A14C-A30B-ABB5811D9FBD}" srcOrd="0" destOrd="0" presId="urn:microsoft.com/office/officeart/2005/8/layout/vList5"/>
    <dgm:cxn modelId="{1BE3FA07-816F-44EF-B6FC-50C14DF3ABD7}" type="presOf" srcId="{F36D4882-59E9-4645-AE5A-20010E2D1F78}" destId="{DF6A467A-14D4-2146-BB89-F0026400A4FA}" srcOrd="0" destOrd="0" presId="urn:microsoft.com/office/officeart/2005/8/layout/vList5"/>
    <dgm:cxn modelId="{2C2D5212-AE36-4015-8F3B-497F937E6963}" type="presOf" srcId="{6E186CCC-314F-7746-89EB-CA27EEE770CF}" destId="{CBA2E040-EBB1-FA44-8C0F-D07A49D656CF}" srcOrd="0" destOrd="0" presId="urn:microsoft.com/office/officeart/2005/8/layout/vList5"/>
    <dgm:cxn modelId="{5DDA0116-374B-4B79-9697-C12180D367BD}" type="presOf" srcId="{CC3E0B0A-D31B-1A41-9DB0-ED2BE8F465D4}" destId="{1A09F4B6-39CE-6946-A4CE-58321ED79225}" srcOrd="0" destOrd="0" presId="urn:microsoft.com/office/officeart/2005/8/layout/vList5"/>
    <dgm:cxn modelId="{15B48217-B46D-0242-820C-9C21F66CCEB3}" srcId="{C2BD07F5-7C1A-044D-B6FF-6D5D298DB5CA}" destId="{37D8900E-2A19-FB45-9991-630080E8D5F0}" srcOrd="0" destOrd="0" parTransId="{A950FC30-282E-8145-8B15-5C283B6A64CC}" sibTransId="{211621F2-AEE5-014E-B54A-56FC6A50D6B3}"/>
    <dgm:cxn modelId="{21541F1C-B46D-1149-A5D8-C0ABCC9E2BD8}" srcId="{C2BD07F5-7C1A-044D-B6FF-6D5D298DB5CA}" destId="{BD854B45-4C08-4645-9C1C-4BDFBA371A19}" srcOrd="5" destOrd="0" parTransId="{DA44510C-4738-1F4E-9324-208A263826AC}" sibTransId="{F424832D-F8A6-E94C-A712-EC35451AD0C0}"/>
    <dgm:cxn modelId="{2999FD1F-23EA-4AA8-8682-4185F08008BB}" type="presOf" srcId="{BD854B45-4C08-4645-9C1C-4BDFBA371A19}" destId="{41371E09-D190-2F42-B817-8511FE4D9C06}" srcOrd="0" destOrd="0" presId="urn:microsoft.com/office/officeart/2005/8/layout/vList5"/>
    <dgm:cxn modelId="{1282B620-7D03-43FF-8942-EAEA343D1A01}" type="presOf" srcId="{B3F0CB9A-05F8-704A-99AC-1BB0292995ED}" destId="{5CD098EE-EF78-2A43-A275-17FE09AAED9A}" srcOrd="0" destOrd="0" presId="urn:microsoft.com/office/officeart/2005/8/layout/vList5"/>
    <dgm:cxn modelId="{8F961A22-56BA-664F-BB8A-D8920536E49D}" srcId="{C2BD07F5-7C1A-044D-B6FF-6D5D298DB5CA}" destId="{B3F0CB9A-05F8-704A-99AC-1BB0292995ED}" srcOrd="3" destOrd="0" parTransId="{76A2E271-E17D-3443-9BA5-38A65D037847}" sibTransId="{B9318920-425B-7C4C-BBFE-E720AFE033B0}"/>
    <dgm:cxn modelId="{A840ED29-CC13-4095-8D89-B44942C2DC14}" type="presOf" srcId="{1B6D7721-D059-EE4A-BE35-88F00E6E221A}" destId="{733B2256-D96B-8B4F-929C-1FDD47DECD51}" srcOrd="0" destOrd="0" presId="urn:microsoft.com/office/officeart/2005/8/layout/vList5"/>
    <dgm:cxn modelId="{38E0E62D-ACA1-5041-ACF1-FD1BFE1A2F0D}" srcId="{BD854B45-4C08-4645-9C1C-4BDFBA371A19}" destId="{C41E2159-3A40-A047-8D31-E77918C42CE7}" srcOrd="0" destOrd="0" parTransId="{2EB443D0-4478-B446-8AAE-474AA1D3B934}" sibTransId="{CB4B34F5-40E1-F741-8BC1-9F51E1411C46}"/>
    <dgm:cxn modelId="{3BCA443A-EE78-4CC4-8F4E-C79D891A5F74}" type="presOf" srcId="{2CF39ADE-42A1-7040-9104-397E495FA750}" destId="{5D2F0328-24B8-2849-B766-448E6336B5D5}" srcOrd="0" destOrd="0" presId="urn:microsoft.com/office/officeart/2005/8/layout/vList5"/>
    <dgm:cxn modelId="{6A0F0341-EC75-B14F-A471-79A3F94C98C2}" srcId="{C2BD07F5-7C1A-044D-B6FF-6D5D298DB5CA}" destId="{6E186CCC-314F-7746-89EB-CA27EEE770CF}" srcOrd="8" destOrd="0" parTransId="{DFA43E34-256A-8E4B-8289-24EBB76E38C4}" sibTransId="{814EE820-6821-E949-ACAE-3311C429092C}"/>
    <dgm:cxn modelId="{ADBE744C-B8FF-4395-ABBD-33304C145AC5}" type="presOf" srcId="{E36E1DB6-50FD-D242-9168-78D54BA7EE73}" destId="{CA05E665-1493-FD45-92A8-12D49ABCE4B8}" srcOrd="0" destOrd="0" presId="urn:microsoft.com/office/officeart/2005/8/layout/vList5"/>
    <dgm:cxn modelId="{53208A4F-35AD-4634-BA34-344368FBF233}" type="presOf" srcId="{8613E942-1DF3-4640-B672-466EEACA40B0}" destId="{FDC27A6C-73B8-6747-98F3-4364590453A4}" srcOrd="0" destOrd="0" presId="urn:microsoft.com/office/officeart/2005/8/layout/vList5"/>
    <dgm:cxn modelId="{43B70E5E-349A-4743-B5BA-4C81D57802E4}" type="presOf" srcId="{82691B02-1C97-3342-8482-1D2D9D4375EB}" destId="{0A179060-CD3D-6741-AE4F-EA96D4BC4B99}" srcOrd="0" destOrd="0" presId="urn:microsoft.com/office/officeart/2005/8/layout/vList5"/>
    <dgm:cxn modelId="{D7DD6060-90ED-439C-B246-67793F851029}" type="presOf" srcId="{8B35EEC0-640E-7645-A07F-8B527BAD5BEE}" destId="{BBE0097E-145D-6443-BC4F-7A98C1EAC650}" srcOrd="0" destOrd="0" presId="urn:microsoft.com/office/officeart/2005/8/layout/vList5"/>
    <dgm:cxn modelId="{5B6ED468-6A4A-4D37-88AD-210D2739F6B0}" type="presOf" srcId="{EF4DD601-0409-E54D-81F2-AA3EE8DDBFC5}" destId="{6E105581-F033-A940-BC24-512A359282F4}" srcOrd="0" destOrd="0" presId="urn:microsoft.com/office/officeart/2005/8/layout/vList5"/>
    <dgm:cxn modelId="{8DC31571-C640-4FB8-8874-C0730D632DC6}" type="presOf" srcId="{15D1B369-C3D8-A64C-B495-0A5069926BCE}" destId="{DA8955F9-BD9A-1343-AF75-296608B46A27}" srcOrd="0" destOrd="0" presId="urn:microsoft.com/office/officeart/2005/8/layout/vList5"/>
    <dgm:cxn modelId="{F7424B73-008B-4A03-9CA3-43FBF3EB2485}" type="presOf" srcId="{8D393ED2-116D-5E46-89B9-F239D9ED3619}" destId="{B481EF15-D0CE-AB4D-8437-F6FEF6BB4F6A}" srcOrd="0" destOrd="0" presId="urn:microsoft.com/office/officeart/2005/8/layout/vList5"/>
    <dgm:cxn modelId="{F25BD879-C715-1341-BE05-BD797D17E412}" srcId="{C2BD07F5-7C1A-044D-B6FF-6D5D298DB5CA}" destId="{15D1B369-C3D8-A64C-B495-0A5069926BCE}" srcOrd="1" destOrd="0" parTransId="{3A66BA5A-6936-274D-88DB-7F94E9800EC1}" sibTransId="{889682A3-F948-4248-B714-1AFB975980F7}"/>
    <dgm:cxn modelId="{31476F7A-6FCC-423C-8EC9-F78B5BC5367F}" type="presOf" srcId="{C2BD07F5-7C1A-044D-B6FF-6D5D298DB5CA}" destId="{E7DDE44B-8C77-2F43-9DE3-379F6EAB7E72}" srcOrd="0" destOrd="0" presId="urn:microsoft.com/office/officeart/2005/8/layout/vList5"/>
    <dgm:cxn modelId="{B30F6A84-2E71-4850-BA40-148113AEB058}" type="presOf" srcId="{5E3CA445-39A9-B64B-AE4B-7744239CF82A}" destId="{E8593938-B3D2-ED4B-8764-091E84EDC667}" srcOrd="0" destOrd="0" presId="urn:microsoft.com/office/officeart/2005/8/layout/vList5"/>
    <dgm:cxn modelId="{7396CD8D-1904-3F47-9709-F1A2D2ECE64D}" srcId="{15D1B369-C3D8-A64C-B495-0A5069926BCE}" destId="{5AF08587-B323-8540-AAFB-5A16F2C28D20}" srcOrd="0" destOrd="0" parTransId="{AEDA7C5A-5EBB-104C-BE3F-D98CC0E46DB2}" sibTransId="{2FF2D8A9-2426-1E46-9D96-D732D88D72BD}"/>
    <dgm:cxn modelId="{D5707791-A678-D448-BDA2-6AAC8058B25F}" srcId="{C2BD07F5-7C1A-044D-B6FF-6D5D298DB5CA}" destId="{2CF39ADE-42A1-7040-9104-397E495FA750}" srcOrd="4" destOrd="0" parTransId="{B1D4B63B-A62F-5042-81B6-1325AFE31CF7}" sibTransId="{D87CADD5-7C1F-C440-A51F-6E9638742342}"/>
    <dgm:cxn modelId="{414D8894-3C36-4E44-91D4-7518198F46DA}" srcId="{2CF39ADE-42A1-7040-9104-397E495FA750}" destId="{5E3CA445-39A9-B64B-AE4B-7744239CF82A}" srcOrd="0" destOrd="0" parTransId="{5E1E74B1-1A68-FC4C-9F16-A4F64B5E3697}" sibTransId="{47AE51B4-C84F-AF45-8231-07592B4CC007}"/>
    <dgm:cxn modelId="{F7A9289B-F322-AC4F-A500-835B1509AB88}" srcId="{C2BD07F5-7C1A-044D-B6FF-6D5D298DB5CA}" destId="{E36E1DB6-50FD-D242-9168-78D54BA7EE73}" srcOrd="2" destOrd="0" parTransId="{A39C3883-2E15-3242-9D18-E39075645D34}" sibTransId="{67648107-CF37-7341-A5C5-07F6F5E3C42D}"/>
    <dgm:cxn modelId="{69017B9D-A8AF-4144-A080-E9DC2B396BA9}" type="presOf" srcId="{C3AF88AF-FCD8-BB4D-A7E1-8CCDA741CF64}" destId="{D3F57FBE-48ED-E148-B313-2AF0D37D5F0C}" srcOrd="0" destOrd="0" presId="urn:microsoft.com/office/officeart/2005/8/layout/vList5"/>
    <dgm:cxn modelId="{1E3D419E-29B0-DB49-83E1-8D449ACC9AD1}" srcId="{37D8900E-2A19-FB45-9991-630080E8D5F0}" destId="{8B35EEC0-640E-7645-A07F-8B527BAD5BEE}" srcOrd="0" destOrd="0" parTransId="{62A6FC33-6F83-6849-8D2D-969835173C27}" sibTransId="{A38D1B03-1BE0-A040-9D8F-124DF23E14EA}"/>
    <dgm:cxn modelId="{75D126B4-AC50-8145-88A4-12E3B3133606}" srcId="{B3F0CB9A-05F8-704A-99AC-1BB0292995ED}" destId="{1B6D7721-D059-EE4A-BE35-88F00E6E221A}" srcOrd="0" destOrd="0" parTransId="{DD63FB2E-A9E2-384F-A0DE-D3420E3E87AA}" sibTransId="{BF9A0F98-7AC8-444B-94B8-6B802D5F850C}"/>
    <dgm:cxn modelId="{505F13B5-3726-C744-BFC7-770A6E480F5E}" srcId="{C2BD07F5-7C1A-044D-B6FF-6D5D298DB5CA}" destId="{CC3E0B0A-D31B-1A41-9DB0-ED2BE8F465D4}" srcOrd="7" destOrd="0" parTransId="{A0BE7712-AA9F-634C-A20E-BF3BACE36D1E}" sibTransId="{BFAB6D19-0197-E245-90C9-8F402C8F7183}"/>
    <dgm:cxn modelId="{8A440EB9-DDC2-4A94-BE2E-054B86C81236}" type="presOf" srcId="{37D8900E-2A19-FB45-9991-630080E8D5F0}" destId="{ACB02E5A-4EE5-CF4C-858C-833D53E9179C}" srcOrd="0" destOrd="0" presId="urn:microsoft.com/office/officeart/2005/8/layout/vList5"/>
    <dgm:cxn modelId="{10D167CC-3CE8-4473-A27C-C7BC28188C60}" type="presOf" srcId="{C41E2159-3A40-A047-8D31-E77918C42CE7}" destId="{30EC7110-3D86-5447-BE68-690EB899A09A}" srcOrd="0" destOrd="0" presId="urn:microsoft.com/office/officeart/2005/8/layout/vList5"/>
    <dgm:cxn modelId="{26D3E1D8-9B5F-E44C-B23E-4C7F3D433443}" srcId="{C2BD07F5-7C1A-044D-B6FF-6D5D298DB5CA}" destId="{EF4DD601-0409-E54D-81F2-AA3EE8DDBFC5}" srcOrd="9" destOrd="0" parTransId="{3548C7D6-A456-3B4E-A9BC-0D5878570BD3}" sibTransId="{946313D7-D369-D844-8445-59E0EFABD1F2}"/>
    <dgm:cxn modelId="{31BA26DA-2210-4040-86DF-BBC3A20CA665}" srcId="{EF4DD601-0409-E54D-81F2-AA3EE8DDBFC5}" destId="{F36D4882-59E9-4645-AE5A-20010E2D1F78}" srcOrd="0" destOrd="0" parTransId="{12A80EBA-8632-804B-B889-89F169D623B0}" sibTransId="{4EDA26C5-3CDE-EB4A-B792-50D119106F12}"/>
    <dgm:cxn modelId="{959721E1-5BB8-42F6-948D-750940D5F9B5}" type="presOf" srcId="{5BEFCCFD-020E-B143-9B29-498F8E3F2A8A}" destId="{6075973E-56C1-0F4C-B013-27F074CA6747}" srcOrd="0" destOrd="0" presId="urn:microsoft.com/office/officeart/2005/8/layout/vList5"/>
    <dgm:cxn modelId="{EBB901E6-287C-4E4B-A9A9-CD8F09824538}" srcId="{E36E1DB6-50FD-D242-9168-78D54BA7EE73}" destId="{82691B02-1C97-3342-8482-1D2D9D4375EB}" srcOrd="0" destOrd="0" parTransId="{763C2BD7-7403-7E41-8BDC-226707C3A4D2}" sibTransId="{0E530B86-4FD5-FB41-8F34-4A045217B40D}"/>
    <dgm:cxn modelId="{15BB2FE6-8984-2548-A637-A676FF2ABC2B}" srcId="{C2BD07F5-7C1A-044D-B6FF-6D5D298DB5CA}" destId="{8613E942-1DF3-4640-B672-466EEACA40B0}" srcOrd="6" destOrd="0" parTransId="{D58C953B-92A9-6640-AF0E-BAF2D9A445EE}" sibTransId="{3F4077A8-243A-3C4A-842D-3A2EB8D00D3D}"/>
    <dgm:cxn modelId="{251172EE-4330-0B4C-B747-240423725532}" srcId="{CC3E0B0A-D31B-1A41-9DB0-ED2BE8F465D4}" destId="{8D393ED2-116D-5E46-89B9-F239D9ED3619}" srcOrd="0" destOrd="0" parTransId="{8680D173-4CDC-6844-B4AC-B70F0905F4B7}" sibTransId="{D0E6BD52-8ED9-DF4C-86A6-8D9553DADDCD}"/>
    <dgm:cxn modelId="{59A28AEF-B117-7F4C-B38E-9DDF7A290C8C}" srcId="{6E186CCC-314F-7746-89EB-CA27EEE770CF}" destId="{C3AF88AF-FCD8-BB4D-A7E1-8CCDA741CF64}" srcOrd="0" destOrd="0" parTransId="{DFAA63DC-B04E-854D-9968-35C0F39B1CEA}" sibTransId="{2BAC81F3-EFD7-6649-B9F0-BD9B1CAA1089}"/>
    <dgm:cxn modelId="{49C9FF41-1250-4A7E-B8E8-96CDEFC77979}" type="presParOf" srcId="{E7DDE44B-8C77-2F43-9DE3-379F6EAB7E72}" destId="{0EDC2C73-2C9D-264C-833C-E8B3DBEC11BB}" srcOrd="0" destOrd="0" presId="urn:microsoft.com/office/officeart/2005/8/layout/vList5"/>
    <dgm:cxn modelId="{84216504-636B-45E8-9038-959E1228A7A6}" type="presParOf" srcId="{0EDC2C73-2C9D-264C-833C-E8B3DBEC11BB}" destId="{ACB02E5A-4EE5-CF4C-858C-833D53E9179C}" srcOrd="0" destOrd="0" presId="urn:microsoft.com/office/officeart/2005/8/layout/vList5"/>
    <dgm:cxn modelId="{4FCD0569-82F0-458C-A524-51AED9592F12}" type="presParOf" srcId="{0EDC2C73-2C9D-264C-833C-E8B3DBEC11BB}" destId="{BBE0097E-145D-6443-BC4F-7A98C1EAC650}" srcOrd="1" destOrd="0" presId="urn:microsoft.com/office/officeart/2005/8/layout/vList5"/>
    <dgm:cxn modelId="{868D220D-9472-4533-A50F-42941BD74244}" type="presParOf" srcId="{E7DDE44B-8C77-2F43-9DE3-379F6EAB7E72}" destId="{ADE7251D-F658-0743-868F-2ECE17709414}" srcOrd="1" destOrd="0" presId="urn:microsoft.com/office/officeart/2005/8/layout/vList5"/>
    <dgm:cxn modelId="{F4F054B8-FF09-4727-8523-2CA6D927BEE1}" type="presParOf" srcId="{E7DDE44B-8C77-2F43-9DE3-379F6EAB7E72}" destId="{522DB5B4-FE59-D84C-8BAB-C18C2BDA6F58}" srcOrd="2" destOrd="0" presId="urn:microsoft.com/office/officeart/2005/8/layout/vList5"/>
    <dgm:cxn modelId="{D89670AE-ADFA-4574-A7A5-C57EDF1CDFCE}" type="presParOf" srcId="{522DB5B4-FE59-D84C-8BAB-C18C2BDA6F58}" destId="{DA8955F9-BD9A-1343-AF75-296608B46A27}" srcOrd="0" destOrd="0" presId="urn:microsoft.com/office/officeart/2005/8/layout/vList5"/>
    <dgm:cxn modelId="{892163E4-6F99-4B53-B73C-A391AF382A01}" type="presParOf" srcId="{522DB5B4-FE59-D84C-8BAB-C18C2BDA6F58}" destId="{C3DEDFF7-AE1B-A14C-A30B-ABB5811D9FBD}" srcOrd="1" destOrd="0" presId="urn:microsoft.com/office/officeart/2005/8/layout/vList5"/>
    <dgm:cxn modelId="{5C7F003C-DEB3-4227-BDD8-83D247C5377D}" type="presParOf" srcId="{E7DDE44B-8C77-2F43-9DE3-379F6EAB7E72}" destId="{7CBA8D9A-BD11-7346-8FCB-66A72A7B14D3}" srcOrd="3" destOrd="0" presId="urn:microsoft.com/office/officeart/2005/8/layout/vList5"/>
    <dgm:cxn modelId="{C80B1016-8932-46F2-8EDD-F5791F60B1D1}" type="presParOf" srcId="{E7DDE44B-8C77-2F43-9DE3-379F6EAB7E72}" destId="{D69F78F0-70EC-E24D-AE82-92987D6BAE7D}" srcOrd="4" destOrd="0" presId="urn:microsoft.com/office/officeart/2005/8/layout/vList5"/>
    <dgm:cxn modelId="{0010ECF1-81F6-4B3A-919F-93A5E906A9BF}" type="presParOf" srcId="{D69F78F0-70EC-E24D-AE82-92987D6BAE7D}" destId="{CA05E665-1493-FD45-92A8-12D49ABCE4B8}" srcOrd="0" destOrd="0" presId="urn:microsoft.com/office/officeart/2005/8/layout/vList5"/>
    <dgm:cxn modelId="{BED32884-0DA5-4369-87BA-814E2DF3213A}" type="presParOf" srcId="{D69F78F0-70EC-E24D-AE82-92987D6BAE7D}" destId="{0A179060-CD3D-6741-AE4F-EA96D4BC4B99}" srcOrd="1" destOrd="0" presId="urn:microsoft.com/office/officeart/2005/8/layout/vList5"/>
    <dgm:cxn modelId="{6EA33002-F540-4E81-B0D1-950AF62CDD3F}" type="presParOf" srcId="{E7DDE44B-8C77-2F43-9DE3-379F6EAB7E72}" destId="{704468C9-E55D-934E-A56C-E9E35754CC10}" srcOrd="5" destOrd="0" presId="urn:microsoft.com/office/officeart/2005/8/layout/vList5"/>
    <dgm:cxn modelId="{488AC95A-00A9-48A1-ADCB-B5305801DB1B}" type="presParOf" srcId="{E7DDE44B-8C77-2F43-9DE3-379F6EAB7E72}" destId="{6FA64205-619D-884B-AF51-707E45C96A7D}" srcOrd="6" destOrd="0" presId="urn:microsoft.com/office/officeart/2005/8/layout/vList5"/>
    <dgm:cxn modelId="{658CE2D9-A221-489D-A300-6216272AD69F}" type="presParOf" srcId="{6FA64205-619D-884B-AF51-707E45C96A7D}" destId="{5CD098EE-EF78-2A43-A275-17FE09AAED9A}" srcOrd="0" destOrd="0" presId="urn:microsoft.com/office/officeart/2005/8/layout/vList5"/>
    <dgm:cxn modelId="{BA0300C1-9A3B-4D4E-B31A-93F70095D772}" type="presParOf" srcId="{6FA64205-619D-884B-AF51-707E45C96A7D}" destId="{733B2256-D96B-8B4F-929C-1FDD47DECD51}" srcOrd="1" destOrd="0" presId="urn:microsoft.com/office/officeart/2005/8/layout/vList5"/>
    <dgm:cxn modelId="{858D4CB7-C776-4764-8C8E-3E2032A7969E}" type="presParOf" srcId="{E7DDE44B-8C77-2F43-9DE3-379F6EAB7E72}" destId="{C4DF2900-59C2-5E4F-AA36-C8BCAC104CCB}" srcOrd="7" destOrd="0" presId="urn:microsoft.com/office/officeart/2005/8/layout/vList5"/>
    <dgm:cxn modelId="{6B769A82-785E-42A5-9A6E-F55A7FE925BB}" type="presParOf" srcId="{E7DDE44B-8C77-2F43-9DE3-379F6EAB7E72}" destId="{F00BCC8D-44CF-8040-B112-A7937DC05EB2}" srcOrd="8" destOrd="0" presId="urn:microsoft.com/office/officeart/2005/8/layout/vList5"/>
    <dgm:cxn modelId="{7A02B825-9E2A-499A-8765-77B8D2C36939}" type="presParOf" srcId="{F00BCC8D-44CF-8040-B112-A7937DC05EB2}" destId="{5D2F0328-24B8-2849-B766-448E6336B5D5}" srcOrd="0" destOrd="0" presId="urn:microsoft.com/office/officeart/2005/8/layout/vList5"/>
    <dgm:cxn modelId="{B32C6189-8C18-4956-A3A7-517175E94E10}" type="presParOf" srcId="{F00BCC8D-44CF-8040-B112-A7937DC05EB2}" destId="{E8593938-B3D2-ED4B-8764-091E84EDC667}" srcOrd="1" destOrd="0" presId="urn:microsoft.com/office/officeart/2005/8/layout/vList5"/>
    <dgm:cxn modelId="{77522F8F-7D87-44FE-8615-79F1065D9DC1}" type="presParOf" srcId="{E7DDE44B-8C77-2F43-9DE3-379F6EAB7E72}" destId="{48099827-7E63-A845-A4C0-065C800F29CF}" srcOrd="9" destOrd="0" presId="urn:microsoft.com/office/officeart/2005/8/layout/vList5"/>
    <dgm:cxn modelId="{03D68564-7BB2-414D-95A5-283DF849CDC1}" type="presParOf" srcId="{E7DDE44B-8C77-2F43-9DE3-379F6EAB7E72}" destId="{3EB725E2-FE6A-0C43-BDE9-D5ADAFB37C37}" srcOrd="10" destOrd="0" presId="urn:microsoft.com/office/officeart/2005/8/layout/vList5"/>
    <dgm:cxn modelId="{B7A61E0F-75D4-4B18-8465-686453838059}" type="presParOf" srcId="{3EB725E2-FE6A-0C43-BDE9-D5ADAFB37C37}" destId="{41371E09-D190-2F42-B817-8511FE4D9C06}" srcOrd="0" destOrd="0" presId="urn:microsoft.com/office/officeart/2005/8/layout/vList5"/>
    <dgm:cxn modelId="{ACC67623-42DC-418D-918F-49CCD8F0B700}" type="presParOf" srcId="{3EB725E2-FE6A-0C43-BDE9-D5ADAFB37C37}" destId="{30EC7110-3D86-5447-BE68-690EB899A09A}" srcOrd="1" destOrd="0" presId="urn:microsoft.com/office/officeart/2005/8/layout/vList5"/>
    <dgm:cxn modelId="{038CA6E1-6AD2-4A7E-AE84-21B9099D1B08}" type="presParOf" srcId="{E7DDE44B-8C77-2F43-9DE3-379F6EAB7E72}" destId="{9CF9EADF-5FBE-4B48-942A-274B4C547339}" srcOrd="11" destOrd="0" presId="urn:microsoft.com/office/officeart/2005/8/layout/vList5"/>
    <dgm:cxn modelId="{AF27404E-87FB-42E6-8F89-1148D7884F44}" type="presParOf" srcId="{E7DDE44B-8C77-2F43-9DE3-379F6EAB7E72}" destId="{3884AC10-9BFB-E245-AD10-0BCDD27A2845}" srcOrd="12" destOrd="0" presId="urn:microsoft.com/office/officeart/2005/8/layout/vList5"/>
    <dgm:cxn modelId="{A5F5ABC1-CFC8-4C0A-9E27-B375FD6C34DB}" type="presParOf" srcId="{3884AC10-9BFB-E245-AD10-0BCDD27A2845}" destId="{FDC27A6C-73B8-6747-98F3-4364590453A4}" srcOrd="0" destOrd="0" presId="urn:microsoft.com/office/officeart/2005/8/layout/vList5"/>
    <dgm:cxn modelId="{63B81355-E36E-4ADE-9D10-7F9146E88719}" type="presParOf" srcId="{3884AC10-9BFB-E245-AD10-0BCDD27A2845}" destId="{6075973E-56C1-0F4C-B013-27F074CA6747}" srcOrd="1" destOrd="0" presId="urn:microsoft.com/office/officeart/2005/8/layout/vList5"/>
    <dgm:cxn modelId="{1CF864D2-701A-48F4-8E3C-D4B03F3DE25C}" type="presParOf" srcId="{E7DDE44B-8C77-2F43-9DE3-379F6EAB7E72}" destId="{BDC81D2E-F45F-CE4A-B495-85AF64EC3C27}" srcOrd="13" destOrd="0" presId="urn:microsoft.com/office/officeart/2005/8/layout/vList5"/>
    <dgm:cxn modelId="{AFD1871B-FBB5-414D-8DA8-FCC32E6EE757}" type="presParOf" srcId="{E7DDE44B-8C77-2F43-9DE3-379F6EAB7E72}" destId="{A7FC4D41-B7E5-6947-9A47-BAF0C6F5CC90}" srcOrd="14" destOrd="0" presId="urn:microsoft.com/office/officeart/2005/8/layout/vList5"/>
    <dgm:cxn modelId="{2C7076DE-F8A4-49D1-A710-83BC7B106068}" type="presParOf" srcId="{A7FC4D41-B7E5-6947-9A47-BAF0C6F5CC90}" destId="{1A09F4B6-39CE-6946-A4CE-58321ED79225}" srcOrd="0" destOrd="0" presId="urn:microsoft.com/office/officeart/2005/8/layout/vList5"/>
    <dgm:cxn modelId="{241507C1-E4AC-4AB6-9111-970E1973C1C1}" type="presParOf" srcId="{A7FC4D41-B7E5-6947-9A47-BAF0C6F5CC90}" destId="{B481EF15-D0CE-AB4D-8437-F6FEF6BB4F6A}" srcOrd="1" destOrd="0" presId="urn:microsoft.com/office/officeart/2005/8/layout/vList5"/>
    <dgm:cxn modelId="{82B9F497-148E-46B7-9635-9CF572D200C4}" type="presParOf" srcId="{E7DDE44B-8C77-2F43-9DE3-379F6EAB7E72}" destId="{C28EB7CC-3607-E447-9ED3-7450FE95D695}" srcOrd="15" destOrd="0" presId="urn:microsoft.com/office/officeart/2005/8/layout/vList5"/>
    <dgm:cxn modelId="{A99F7E5A-9C1D-4CB1-8D63-3388CB433BBF}" type="presParOf" srcId="{E7DDE44B-8C77-2F43-9DE3-379F6EAB7E72}" destId="{80BD0C99-966A-914E-8F48-8BFFD7D230C9}" srcOrd="16" destOrd="0" presId="urn:microsoft.com/office/officeart/2005/8/layout/vList5"/>
    <dgm:cxn modelId="{95017FC1-2BC3-4E0F-9167-0CED41D39F5E}" type="presParOf" srcId="{80BD0C99-966A-914E-8F48-8BFFD7D230C9}" destId="{CBA2E040-EBB1-FA44-8C0F-D07A49D656CF}" srcOrd="0" destOrd="0" presId="urn:microsoft.com/office/officeart/2005/8/layout/vList5"/>
    <dgm:cxn modelId="{A5A7550C-FD31-4D12-BA4D-E99C1C90087B}" type="presParOf" srcId="{80BD0C99-966A-914E-8F48-8BFFD7D230C9}" destId="{D3F57FBE-48ED-E148-B313-2AF0D37D5F0C}" srcOrd="1" destOrd="0" presId="urn:microsoft.com/office/officeart/2005/8/layout/vList5"/>
    <dgm:cxn modelId="{436D2AD6-ECE6-47FB-BD76-5D12C11C5B02}" type="presParOf" srcId="{E7DDE44B-8C77-2F43-9DE3-379F6EAB7E72}" destId="{31439F77-B644-3B46-B6CF-FF3C411C6ADA}" srcOrd="17" destOrd="0" presId="urn:microsoft.com/office/officeart/2005/8/layout/vList5"/>
    <dgm:cxn modelId="{F074F36F-5F00-4605-98B3-7901AFE603EB}" type="presParOf" srcId="{E7DDE44B-8C77-2F43-9DE3-379F6EAB7E72}" destId="{839049B2-1338-C449-9DF2-0E16EB42363D}" srcOrd="18" destOrd="0" presId="urn:microsoft.com/office/officeart/2005/8/layout/vList5"/>
    <dgm:cxn modelId="{1F0A5AF3-7DEE-44FB-AF8F-909EB965C375}" type="presParOf" srcId="{839049B2-1338-C449-9DF2-0E16EB42363D}" destId="{6E105581-F033-A940-BC24-512A359282F4}" srcOrd="0" destOrd="0" presId="urn:microsoft.com/office/officeart/2005/8/layout/vList5"/>
    <dgm:cxn modelId="{0E7BDF3B-6DBE-4833-AEF9-3CABE8FF8FEB}" type="presParOf" srcId="{839049B2-1338-C449-9DF2-0E16EB42363D}" destId="{DF6A467A-14D4-2146-BB89-F0026400A4F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D883BE-ADC9-664C-A76F-B10B591F1D77}" type="doc">
      <dgm:prSet loTypeId="urn:microsoft.com/office/officeart/2005/8/layout/arrow6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FDFAA1C-80D6-304C-84D5-29E536A995FD}">
      <dgm:prSet phldrT="[Texto]"/>
      <dgm:spPr/>
      <dgm:t>
        <a:bodyPr/>
        <a:lstStyle/>
        <a:p>
          <a:pPr rtl="0"/>
          <a:r>
            <a:rPr lang="es-ES" dirty="0"/>
            <a:t>Estudios sobre la implementación de los SLEP</a:t>
          </a:r>
        </a:p>
      </dgm:t>
    </dgm:pt>
    <dgm:pt modelId="{1D5887AD-F132-4345-BB1F-7B593FD9A816}" type="parTrans" cxnId="{993EDCD6-F4AC-B343-A070-F3E06C7D1C9A}">
      <dgm:prSet/>
      <dgm:spPr/>
      <dgm:t>
        <a:bodyPr/>
        <a:lstStyle/>
        <a:p>
          <a:endParaRPr lang="es-ES"/>
        </a:p>
      </dgm:t>
    </dgm:pt>
    <dgm:pt modelId="{B3A7469E-1B1B-6A4D-91D0-D6CF164370E9}" type="sibTrans" cxnId="{993EDCD6-F4AC-B343-A070-F3E06C7D1C9A}">
      <dgm:prSet/>
      <dgm:spPr/>
      <dgm:t>
        <a:bodyPr/>
        <a:lstStyle/>
        <a:p>
          <a:endParaRPr lang="es-ES"/>
        </a:p>
      </dgm:t>
    </dgm:pt>
    <dgm:pt modelId="{0686F9FC-2860-754E-B7A9-9AE946E1A42E}">
      <dgm:prSet phldrT="[Texto]"/>
      <dgm:spPr/>
      <dgm:t>
        <a:bodyPr/>
        <a:lstStyle/>
        <a:p>
          <a:pPr rtl="0"/>
          <a:r>
            <a:rPr lang="es-ES" dirty="0"/>
            <a:t>Estudios sobre la profesión docente </a:t>
          </a:r>
        </a:p>
      </dgm:t>
    </dgm:pt>
    <dgm:pt modelId="{BDE85D72-A335-1F43-B4EC-87AC513979DF}" type="parTrans" cxnId="{8029BDFD-45A3-BF43-A567-77C84716C211}">
      <dgm:prSet/>
      <dgm:spPr/>
      <dgm:t>
        <a:bodyPr/>
        <a:lstStyle/>
        <a:p>
          <a:endParaRPr lang="es-ES"/>
        </a:p>
      </dgm:t>
    </dgm:pt>
    <dgm:pt modelId="{4726133E-E7FD-7A4E-B3ED-21E56557CBF1}" type="sibTrans" cxnId="{8029BDFD-45A3-BF43-A567-77C84716C211}">
      <dgm:prSet/>
      <dgm:spPr/>
      <dgm:t>
        <a:bodyPr/>
        <a:lstStyle/>
        <a:p>
          <a:endParaRPr lang="es-ES"/>
        </a:p>
      </dgm:t>
    </dgm:pt>
    <dgm:pt modelId="{041AE907-F175-C44E-BA38-0F58DBEEF4C9}" type="pres">
      <dgm:prSet presAssocID="{48D883BE-ADC9-664C-A76F-B10B591F1D77}" presName="compositeShape" presStyleCnt="0">
        <dgm:presLayoutVars>
          <dgm:chMax val="2"/>
          <dgm:dir/>
          <dgm:resizeHandles val="exact"/>
        </dgm:presLayoutVars>
      </dgm:prSet>
      <dgm:spPr/>
    </dgm:pt>
    <dgm:pt modelId="{161ABABE-01DD-9243-BB72-59268E1B26B5}" type="pres">
      <dgm:prSet presAssocID="{48D883BE-ADC9-664C-A76F-B10B591F1D77}" presName="ribbon" presStyleLbl="node1" presStyleIdx="0" presStyleCnt="1"/>
      <dgm:spPr/>
    </dgm:pt>
    <dgm:pt modelId="{712D58CE-B450-5C4B-B4EE-1E07D3841438}" type="pres">
      <dgm:prSet presAssocID="{48D883BE-ADC9-664C-A76F-B10B591F1D77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A3DCED6B-A4C1-7447-AAC8-B84E275DC980}" type="pres">
      <dgm:prSet presAssocID="{48D883BE-ADC9-664C-A76F-B10B591F1D77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2FA360A-CEA1-3E43-BA94-3B9261241FEB}" type="presOf" srcId="{0686F9FC-2860-754E-B7A9-9AE946E1A42E}" destId="{A3DCED6B-A4C1-7447-AAC8-B84E275DC980}" srcOrd="0" destOrd="0" presId="urn:microsoft.com/office/officeart/2005/8/layout/arrow6"/>
    <dgm:cxn modelId="{1248E16B-51B0-BC4F-A605-C63EB45D93EB}" type="presOf" srcId="{48D883BE-ADC9-664C-A76F-B10B591F1D77}" destId="{041AE907-F175-C44E-BA38-0F58DBEEF4C9}" srcOrd="0" destOrd="0" presId="urn:microsoft.com/office/officeart/2005/8/layout/arrow6"/>
    <dgm:cxn modelId="{6A839481-4F01-E345-88CC-A53EE3E64859}" type="presOf" srcId="{4FDFAA1C-80D6-304C-84D5-29E536A995FD}" destId="{712D58CE-B450-5C4B-B4EE-1E07D3841438}" srcOrd="0" destOrd="0" presId="urn:microsoft.com/office/officeart/2005/8/layout/arrow6"/>
    <dgm:cxn modelId="{993EDCD6-F4AC-B343-A070-F3E06C7D1C9A}" srcId="{48D883BE-ADC9-664C-A76F-B10B591F1D77}" destId="{4FDFAA1C-80D6-304C-84D5-29E536A995FD}" srcOrd="0" destOrd="0" parTransId="{1D5887AD-F132-4345-BB1F-7B593FD9A816}" sibTransId="{B3A7469E-1B1B-6A4D-91D0-D6CF164370E9}"/>
    <dgm:cxn modelId="{8029BDFD-45A3-BF43-A567-77C84716C211}" srcId="{48D883BE-ADC9-664C-A76F-B10B591F1D77}" destId="{0686F9FC-2860-754E-B7A9-9AE946E1A42E}" srcOrd="1" destOrd="0" parTransId="{BDE85D72-A335-1F43-B4EC-87AC513979DF}" sibTransId="{4726133E-E7FD-7A4E-B3ED-21E56557CBF1}"/>
    <dgm:cxn modelId="{AC21323B-2E65-9347-8638-26378D24034F}" type="presParOf" srcId="{041AE907-F175-C44E-BA38-0F58DBEEF4C9}" destId="{161ABABE-01DD-9243-BB72-59268E1B26B5}" srcOrd="0" destOrd="0" presId="urn:microsoft.com/office/officeart/2005/8/layout/arrow6"/>
    <dgm:cxn modelId="{BF7157EA-64CF-D34F-B304-EF07DB479C98}" type="presParOf" srcId="{041AE907-F175-C44E-BA38-0F58DBEEF4C9}" destId="{712D58CE-B450-5C4B-B4EE-1E07D3841438}" srcOrd="1" destOrd="0" presId="urn:microsoft.com/office/officeart/2005/8/layout/arrow6"/>
    <dgm:cxn modelId="{A9B4433D-0FDB-E145-8E7F-30F8172F529A}" type="presParOf" srcId="{041AE907-F175-C44E-BA38-0F58DBEEF4C9}" destId="{A3DCED6B-A4C1-7447-AAC8-B84E275DC980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B9ABE3-6651-A24E-B3A5-46F0F8FDE87F}">
      <dsp:nvSpPr>
        <dsp:cNvPr id="0" name=""/>
        <dsp:cNvSpPr/>
      </dsp:nvSpPr>
      <dsp:spPr>
        <a:xfrm rot="16200000">
          <a:off x="2761" y="1773"/>
          <a:ext cx="3048686" cy="3048686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500" b="1" kern="1200" dirty="0"/>
            <a:t>Sistema de Desarrollo Profesional Docente (SDPD), creado por la Ley 20.903 </a:t>
          </a:r>
          <a:endParaRPr lang="es-ES" sz="1500" kern="1200" dirty="0"/>
        </a:p>
      </dsp:txBody>
      <dsp:txXfrm rot="5400000">
        <a:off x="2762" y="763943"/>
        <a:ext cx="2515166" cy="1524343"/>
      </dsp:txXfrm>
    </dsp:sp>
    <dsp:sp modelId="{9CEFD5E3-682F-4541-A916-121D538AA246}">
      <dsp:nvSpPr>
        <dsp:cNvPr id="0" name=""/>
        <dsp:cNvSpPr/>
      </dsp:nvSpPr>
      <dsp:spPr>
        <a:xfrm rot="5400000">
          <a:off x="6906622" y="1773"/>
          <a:ext cx="3048686" cy="3048686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500" kern="1200" dirty="0"/>
            <a:t>Reestructuración del sistema estatal a través de la </a:t>
          </a:r>
          <a:r>
            <a:rPr lang="es-CL" sz="1500" b="1" kern="1200" dirty="0"/>
            <a:t>Nueva Educación Pública (NEP, Ley 21.040)</a:t>
          </a:r>
          <a:endParaRPr lang="es-ES" sz="1500" kern="1200" dirty="0"/>
        </a:p>
      </dsp:txBody>
      <dsp:txXfrm rot="-5400000">
        <a:off x="7440143" y="763945"/>
        <a:ext cx="2515166" cy="15243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E0097E-145D-6443-BC4F-7A98C1EAC650}">
      <dsp:nvSpPr>
        <dsp:cNvPr id="0" name=""/>
        <dsp:cNvSpPr/>
      </dsp:nvSpPr>
      <dsp:spPr>
        <a:xfrm rot="5400000">
          <a:off x="7134608" y="-3211905"/>
          <a:ext cx="366266" cy="688728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>
              <a:latin typeface="Calibri" panose="020F0502020204030204" pitchFamily="34" charset="0"/>
              <a:cs typeface="Calibri" panose="020F0502020204030204" pitchFamily="34" charset="0"/>
            </a:rPr>
            <a:t>Promueve desarrollo y formación a los profesionales de la educación </a:t>
          </a:r>
        </a:p>
      </dsp:txBody>
      <dsp:txXfrm rot="-5400000">
        <a:off x="3874098" y="66485"/>
        <a:ext cx="6869406" cy="330506"/>
      </dsp:txXfrm>
    </dsp:sp>
    <dsp:sp modelId="{ACB02E5A-4EE5-CF4C-858C-833D53E9179C}">
      <dsp:nvSpPr>
        <dsp:cNvPr id="0" name=""/>
        <dsp:cNvSpPr/>
      </dsp:nvSpPr>
      <dsp:spPr>
        <a:xfrm>
          <a:off x="0" y="2821"/>
          <a:ext cx="3874098" cy="457833"/>
        </a:xfrm>
        <a:prstGeom prst="roundRect">
          <a:avLst/>
        </a:prstGeom>
        <a:solidFill>
          <a:schemeClr val="bg1">
            <a:lumMod val="9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>
              <a:latin typeface="Calibri" panose="020F0502020204030204" pitchFamily="34" charset="0"/>
              <a:cs typeface="Calibri" panose="020F0502020204030204" pitchFamily="34" charset="0"/>
            </a:rPr>
            <a:t>1.Profesionalidad docente</a:t>
          </a:r>
        </a:p>
      </dsp:txBody>
      <dsp:txXfrm>
        <a:off x="22350" y="25171"/>
        <a:ext cx="3829398" cy="413133"/>
      </dsp:txXfrm>
    </dsp:sp>
    <dsp:sp modelId="{C3DEDFF7-AE1B-A14C-A30B-ABB5811D9FBD}">
      <dsp:nvSpPr>
        <dsp:cNvPr id="0" name=""/>
        <dsp:cNvSpPr/>
      </dsp:nvSpPr>
      <dsp:spPr>
        <a:xfrm rot="5400000">
          <a:off x="7134608" y="-2731179"/>
          <a:ext cx="366266" cy="688728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>
              <a:latin typeface="Calibri" panose="020F0502020204030204" pitchFamily="34" charset="0"/>
              <a:cs typeface="Calibri" panose="020F0502020204030204" pitchFamily="34" charset="0"/>
            </a:rPr>
            <a:t>Autonomía para organizar actividades curriculares de aprendizaje </a:t>
          </a:r>
        </a:p>
      </dsp:txBody>
      <dsp:txXfrm rot="-5400000">
        <a:off x="3874098" y="547211"/>
        <a:ext cx="6869406" cy="330506"/>
      </dsp:txXfrm>
    </dsp:sp>
    <dsp:sp modelId="{DA8955F9-BD9A-1343-AF75-296608B46A27}">
      <dsp:nvSpPr>
        <dsp:cNvPr id="0" name=""/>
        <dsp:cNvSpPr/>
      </dsp:nvSpPr>
      <dsp:spPr>
        <a:xfrm>
          <a:off x="0" y="483546"/>
          <a:ext cx="3874098" cy="457833"/>
        </a:xfrm>
        <a:prstGeom prst="roundRect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>
              <a:latin typeface="Calibri" panose="020F0502020204030204" pitchFamily="34" charset="0"/>
              <a:cs typeface="Calibri" panose="020F0502020204030204" pitchFamily="34" charset="0"/>
            </a:rPr>
            <a:t>2.Autonomía profesional</a:t>
          </a:r>
        </a:p>
      </dsp:txBody>
      <dsp:txXfrm>
        <a:off x="22350" y="505896"/>
        <a:ext cx="3829398" cy="413133"/>
      </dsp:txXfrm>
    </dsp:sp>
    <dsp:sp modelId="{0A179060-CD3D-6741-AE4F-EA96D4BC4B99}">
      <dsp:nvSpPr>
        <dsp:cNvPr id="0" name=""/>
        <dsp:cNvSpPr/>
      </dsp:nvSpPr>
      <dsp:spPr>
        <a:xfrm rot="5400000">
          <a:off x="7134608" y="-2250454"/>
          <a:ext cx="366266" cy="688728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>
              <a:latin typeface="Calibri" panose="020F0502020204030204" pitchFamily="34" charset="0"/>
              <a:cs typeface="Calibri" panose="020F0502020204030204" pitchFamily="34" charset="0"/>
            </a:rPr>
            <a:t>Compromiso personal y social por los aprendizajes de todos los estudiantes</a:t>
          </a:r>
        </a:p>
      </dsp:txBody>
      <dsp:txXfrm rot="-5400000">
        <a:off x="3874098" y="1027936"/>
        <a:ext cx="6869406" cy="330506"/>
      </dsp:txXfrm>
    </dsp:sp>
    <dsp:sp modelId="{CA05E665-1493-FD45-92A8-12D49ABCE4B8}">
      <dsp:nvSpPr>
        <dsp:cNvPr id="0" name=""/>
        <dsp:cNvSpPr/>
      </dsp:nvSpPr>
      <dsp:spPr>
        <a:xfrm>
          <a:off x="0" y="964272"/>
          <a:ext cx="3874098" cy="457833"/>
        </a:xfrm>
        <a:prstGeom prst="roundRect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>
              <a:latin typeface="Calibri" panose="020F0502020204030204" pitchFamily="34" charset="0"/>
              <a:cs typeface="Calibri" panose="020F0502020204030204" pitchFamily="34" charset="0"/>
            </a:rPr>
            <a:t>3.Responsabilidad y ética profesional</a:t>
          </a:r>
        </a:p>
      </dsp:txBody>
      <dsp:txXfrm>
        <a:off x="22350" y="986622"/>
        <a:ext cx="3829398" cy="413133"/>
      </dsp:txXfrm>
    </dsp:sp>
    <dsp:sp modelId="{733B2256-D96B-8B4F-929C-1FDD47DECD51}">
      <dsp:nvSpPr>
        <dsp:cNvPr id="0" name=""/>
        <dsp:cNvSpPr/>
      </dsp:nvSpPr>
      <dsp:spPr>
        <a:xfrm rot="5400000">
          <a:off x="7134608" y="-1769728"/>
          <a:ext cx="366266" cy="688728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>
              <a:latin typeface="Calibri" panose="020F0502020204030204" pitchFamily="34" charset="0"/>
              <a:cs typeface="Calibri" panose="020F0502020204030204" pitchFamily="34" charset="0"/>
            </a:rPr>
            <a:t>Formación profesional continua </a:t>
          </a:r>
        </a:p>
      </dsp:txBody>
      <dsp:txXfrm rot="-5400000">
        <a:off x="3874098" y="1508662"/>
        <a:ext cx="6869406" cy="330506"/>
      </dsp:txXfrm>
    </dsp:sp>
    <dsp:sp modelId="{5CD098EE-EF78-2A43-A275-17FE09AAED9A}">
      <dsp:nvSpPr>
        <dsp:cNvPr id="0" name=""/>
        <dsp:cNvSpPr/>
      </dsp:nvSpPr>
      <dsp:spPr>
        <a:xfrm>
          <a:off x="0" y="1444997"/>
          <a:ext cx="3874098" cy="457833"/>
        </a:xfrm>
        <a:prstGeom prst="roundRect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latin typeface="Calibri" panose="020F0502020204030204" pitchFamily="34" charset="0"/>
              <a:cs typeface="Calibri" panose="020F0502020204030204" pitchFamily="34" charset="0"/>
            </a:rPr>
            <a:t>4.Desarrollo continuo</a:t>
          </a:r>
        </a:p>
      </dsp:txBody>
      <dsp:txXfrm>
        <a:off x="22350" y="1467347"/>
        <a:ext cx="3829398" cy="413133"/>
      </dsp:txXfrm>
    </dsp:sp>
    <dsp:sp modelId="{E8593938-B3D2-ED4B-8764-091E84EDC667}">
      <dsp:nvSpPr>
        <dsp:cNvPr id="0" name=""/>
        <dsp:cNvSpPr/>
      </dsp:nvSpPr>
      <dsp:spPr>
        <a:xfrm rot="5400000">
          <a:off x="7134608" y="-1289003"/>
          <a:ext cx="366266" cy="688728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>
              <a:latin typeface="Calibri" panose="020F0502020204030204" pitchFamily="34" charset="0"/>
              <a:cs typeface="Calibri" panose="020F0502020204030204" pitchFamily="34" charset="0"/>
            </a:rPr>
            <a:t>Creatividad y capacidad de innovar las prácticas pedagógicas</a:t>
          </a:r>
        </a:p>
      </dsp:txBody>
      <dsp:txXfrm rot="-5400000">
        <a:off x="3874098" y="1989387"/>
        <a:ext cx="6869406" cy="330506"/>
      </dsp:txXfrm>
    </dsp:sp>
    <dsp:sp modelId="{5D2F0328-24B8-2849-B766-448E6336B5D5}">
      <dsp:nvSpPr>
        <dsp:cNvPr id="0" name=""/>
        <dsp:cNvSpPr/>
      </dsp:nvSpPr>
      <dsp:spPr>
        <a:xfrm>
          <a:off x="0" y="1925722"/>
          <a:ext cx="3874098" cy="457833"/>
        </a:xfrm>
        <a:prstGeom prst="roundRect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latin typeface="Calibri" panose="020F0502020204030204" pitchFamily="34" charset="0"/>
              <a:cs typeface="Calibri" panose="020F0502020204030204" pitchFamily="34" charset="0"/>
            </a:rPr>
            <a:t>5.Innovación, investigación y reflexión pedagógica </a:t>
          </a:r>
        </a:p>
      </dsp:txBody>
      <dsp:txXfrm>
        <a:off x="22350" y="1948072"/>
        <a:ext cx="3829398" cy="413133"/>
      </dsp:txXfrm>
    </dsp:sp>
    <dsp:sp modelId="{30EC7110-3D86-5447-BE68-690EB899A09A}">
      <dsp:nvSpPr>
        <dsp:cNvPr id="0" name=""/>
        <dsp:cNvSpPr/>
      </dsp:nvSpPr>
      <dsp:spPr>
        <a:xfrm rot="5400000">
          <a:off x="7134608" y="-808277"/>
          <a:ext cx="366266" cy="688728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>
              <a:latin typeface="Calibri" panose="020F0502020204030204" pitchFamily="34" charset="0"/>
              <a:cs typeface="Calibri" panose="020F0502020204030204" pitchFamily="34" charset="0"/>
            </a:rPr>
            <a:t>Trabajo colaborativo entre profesionales</a:t>
          </a:r>
        </a:p>
      </dsp:txBody>
      <dsp:txXfrm rot="-5400000">
        <a:off x="3874098" y="2470113"/>
        <a:ext cx="6869406" cy="330506"/>
      </dsp:txXfrm>
    </dsp:sp>
    <dsp:sp modelId="{41371E09-D190-2F42-B817-8511FE4D9C06}">
      <dsp:nvSpPr>
        <dsp:cNvPr id="0" name=""/>
        <dsp:cNvSpPr/>
      </dsp:nvSpPr>
      <dsp:spPr>
        <a:xfrm>
          <a:off x="0" y="2406448"/>
          <a:ext cx="3874098" cy="457833"/>
        </a:xfrm>
        <a:prstGeom prst="roundRect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>
              <a:latin typeface="Calibri" panose="020F0502020204030204" pitchFamily="34" charset="0"/>
              <a:cs typeface="Calibri" panose="020F0502020204030204" pitchFamily="34" charset="0"/>
            </a:rPr>
            <a:t>6.Colaboración </a:t>
          </a:r>
        </a:p>
      </dsp:txBody>
      <dsp:txXfrm>
        <a:off x="22350" y="2428798"/>
        <a:ext cx="3829398" cy="413133"/>
      </dsp:txXfrm>
    </dsp:sp>
    <dsp:sp modelId="{6075973E-56C1-0F4C-B013-27F074CA6747}">
      <dsp:nvSpPr>
        <dsp:cNvPr id="0" name=""/>
        <dsp:cNvSpPr/>
      </dsp:nvSpPr>
      <dsp:spPr>
        <a:xfrm rot="5400000">
          <a:off x="7134608" y="-327552"/>
          <a:ext cx="366266" cy="688728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>
              <a:latin typeface="Calibri" panose="020F0502020204030204" pitchFamily="34" charset="0"/>
              <a:cs typeface="Calibri" panose="020F0502020204030204" pitchFamily="34" charset="0"/>
            </a:rPr>
            <a:t>Establecer que los mejores profesionales trabajen en contextos vulnerables</a:t>
          </a:r>
        </a:p>
      </dsp:txBody>
      <dsp:txXfrm rot="-5400000">
        <a:off x="3874098" y="2950838"/>
        <a:ext cx="6869406" cy="330506"/>
      </dsp:txXfrm>
    </dsp:sp>
    <dsp:sp modelId="{FDC27A6C-73B8-6747-98F3-4364590453A4}">
      <dsp:nvSpPr>
        <dsp:cNvPr id="0" name=""/>
        <dsp:cNvSpPr/>
      </dsp:nvSpPr>
      <dsp:spPr>
        <a:xfrm>
          <a:off x="0" y="2887173"/>
          <a:ext cx="3874098" cy="457833"/>
        </a:xfrm>
        <a:prstGeom prst="roundRect">
          <a:avLst/>
        </a:prstGeom>
        <a:solidFill>
          <a:schemeClr val="bg1">
            <a:lumMod val="9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>
              <a:latin typeface="Calibri" panose="020F0502020204030204" pitchFamily="34" charset="0"/>
              <a:cs typeface="Calibri" panose="020F0502020204030204" pitchFamily="34" charset="0"/>
            </a:rPr>
            <a:t>7.Equidad</a:t>
          </a:r>
        </a:p>
      </dsp:txBody>
      <dsp:txXfrm>
        <a:off x="22350" y="2909523"/>
        <a:ext cx="3829398" cy="413133"/>
      </dsp:txXfrm>
    </dsp:sp>
    <dsp:sp modelId="{B481EF15-D0CE-AB4D-8437-F6FEF6BB4F6A}">
      <dsp:nvSpPr>
        <dsp:cNvPr id="0" name=""/>
        <dsp:cNvSpPr/>
      </dsp:nvSpPr>
      <dsp:spPr>
        <a:xfrm rot="5400000">
          <a:off x="7134608" y="153172"/>
          <a:ext cx="366266" cy="688728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>
              <a:latin typeface="Calibri" panose="020F0502020204030204" pitchFamily="34" charset="0"/>
              <a:cs typeface="Calibri" panose="020F0502020204030204" pitchFamily="34" charset="0"/>
            </a:rPr>
            <a:t>Participación en diversas instancias dentro de las comunidades educativas </a:t>
          </a:r>
        </a:p>
      </dsp:txBody>
      <dsp:txXfrm rot="-5400000">
        <a:off x="3874098" y="3431562"/>
        <a:ext cx="6869406" cy="330506"/>
      </dsp:txXfrm>
    </dsp:sp>
    <dsp:sp modelId="{1A09F4B6-39CE-6946-A4CE-58321ED79225}">
      <dsp:nvSpPr>
        <dsp:cNvPr id="0" name=""/>
        <dsp:cNvSpPr/>
      </dsp:nvSpPr>
      <dsp:spPr>
        <a:xfrm>
          <a:off x="0" y="3367899"/>
          <a:ext cx="3874098" cy="457833"/>
        </a:xfrm>
        <a:prstGeom prst="roundRect">
          <a:avLst/>
        </a:prstGeom>
        <a:solidFill>
          <a:schemeClr val="bg1">
            <a:lumMod val="9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>
              <a:latin typeface="Calibri" panose="020F0502020204030204" pitchFamily="34" charset="0"/>
              <a:cs typeface="Calibri" panose="020F0502020204030204" pitchFamily="34" charset="0"/>
            </a:rPr>
            <a:t>8.Participación </a:t>
          </a:r>
        </a:p>
      </dsp:txBody>
      <dsp:txXfrm>
        <a:off x="22350" y="3390249"/>
        <a:ext cx="3829398" cy="413133"/>
      </dsp:txXfrm>
    </dsp:sp>
    <dsp:sp modelId="{D3F57FBE-48ED-E148-B313-2AF0D37D5F0C}">
      <dsp:nvSpPr>
        <dsp:cNvPr id="0" name=""/>
        <dsp:cNvSpPr/>
      </dsp:nvSpPr>
      <dsp:spPr>
        <a:xfrm rot="5400000">
          <a:off x="7134608" y="633898"/>
          <a:ext cx="366266" cy="688728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>
              <a:latin typeface="Calibri" panose="020F0502020204030204" pitchFamily="34" charset="0"/>
              <a:cs typeface="Calibri" panose="020F0502020204030204" pitchFamily="34" charset="0"/>
            </a:rPr>
            <a:t>Compromiso de los y las profesionales de la educación con su comunidad</a:t>
          </a:r>
        </a:p>
      </dsp:txBody>
      <dsp:txXfrm rot="-5400000">
        <a:off x="3874098" y="3912288"/>
        <a:ext cx="6869406" cy="330506"/>
      </dsp:txXfrm>
    </dsp:sp>
    <dsp:sp modelId="{CBA2E040-EBB1-FA44-8C0F-D07A49D656CF}">
      <dsp:nvSpPr>
        <dsp:cNvPr id="0" name=""/>
        <dsp:cNvSpPr/>
      </dsp:nvSpPr>
      <dsp:spPr>
        <a:xfrm>
          <a:off x="0" y="3848624"/>
          <a:ext cx="3874098" cy="457833"/>
        </a:xfrm>
        <a:prstGeom prst="roundRect">
          <a:avLst/>
        </a:prstGeom>
        <a:solidFill>
          <a:schemeClr val="bg1">
            <a:lumMod val="9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>
              <a:latin typeface="Calibri" panose="020F0502020204030204" pitchFamily="34" charset="0"/>
              <a:cs typeface="Calibri" panose="020F0502020204030204" pitchFamily="34" charset="0"/>
            </a:rPr>
            <a:t>9.Compromiso con la comunidad </a:t>
          </a:r>
        </a:p>
      </dsp:txBody>
      <dsp:txXfrm>
        <a:off x="22350" y="3870974"/>
        <a:ext cx="3829398" cy="413133"/>
      </dsp:txXfrm>
    </dsp:sp>
    <dsp:sp modelId="{DF6A467A-14D4-2146-BB89-F0026400A4FA}">
      <dsp:nvSpPr>
        <dsp:cNvPr id="0" name=""/>
        <dsp:cNvSpPr/>
      </dsp:nvSpPr>
      <dsp:spPr>
        <a:xfrm rot="5400000">
          <a:off x="7134608" y="1114623"/>
          <a:ext cx="366266" cy="688728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>
              <a:latin typeface="Calibri" panose="020F0502020204030204" pitchFamily="34" charset="0"/>
              <a:cs typeface="Calibri" panose="020F0502020204030204" pitchFamily="34" charset="0"/>
            </a:rPr>
            <a:t>El estado apoyará la labor docente a través de asistencia técnico pedagógica y formación pertinente</a:t>
          </a:r>
        </a:p>
      </dsp:txBody>
      <dsp:txXfrm rot="-5400000">
        <a:off x="3874098" y="4393013"/>
        <a:ext cx="6869406" cy="330506"/>
      </dsp:txXfrm>
    </dsp:sp>
    <dsp:sp modelId="{6E105581-F033-A940-BC24-512A359282F4}">
      <dsp:nvSpPr>
        <dsp:cNvPr id="0" name=""/>
        <dsp:cNvSpPr/>
      </dsp:nvSpPr>
      <dsp:spPr>
        <a:xfrm>
          <a:off x="0" y="4329350"/>
          <a:ext cx="3874098" cy="457833"/>
        </a:xfrm>
        <a:prstGeom prst="roundRect">
          <a:avLst/>
        </a:prstGeom>
        <a:solidFill>
          <a:schemeClr val="bg1">
            <a:lumMod val="9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>
              <a:latin typeface="Calibri" panose="020F0502020204030204" pitchFamily="34" charset="0"/>
              <a:cs typeface="Calibri" panose="020F0502020204030204" pitchFamily="34" charset="0"/>
            </a:rPr>
            <a:t>10.Apoyo a la labor docente</a:t>
          </a:r>
        </a:p>
      </dsp:txBody>
      <dsp:txXfrm>
        <a:off x="22350" y="4351700"/>
        <a:ext cx="3829398" cy="4131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1ABABE-01DD-9243-BB72-59268E1B26B5}">
      <dsp:nvSpPr>
        <dsp:cNvPr id="0" name=""/>
        <dsp:cNvSpPr/>
      </dsp:nvSpPr>
      <dsp:spPr>
        <a:xfrm>
          <a:off x="0" y="1118491"/>
          <a:ext cx="7954211" cy="3181684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2D58CE-B450-5C4B-B4EE-1E07D3841438}">
      <dsp:nvSpPr>
        <dsp:cNvPr id="0" name=""/>
        <dsp:cNvSpPr/>
      </dsp:nvSpPr>
      <dsp:spPr>
        <a:xfrm>
          <a:off x="954505" y="1675286"/>
          <a:ext cx="2624889" cy="155902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Estudios sobre la implementación de los SLEP</a:t>
          </a:r>
        </a:p>
      </dsp:txBody>
      <dsp:txXfrm>
        <a:off x="954505" y="1675286"/>
        <a:ext cx="2624889" cy="1559025"/>
      </dsp:txXfrm>
    </dsp:sp>
    <dsp:sp modelId="{A3DCED6B-A4C1-7447-AAC8-B84E275DC980}">
      <dsp:nvSpPr>
        <dsp:cNvPr id="0" name=""/>
        <dsp:cNvSpPr/>
      </dsp:nvSpPr>
      <dsp:spPr>
        <a:xfrm>
          <a:off x="3977105" y="2184355"/>
          <a:ext cx="3102142" cy="155902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Estudios sobre la profesión docente </a:t>
          </a:r>
        </a:p>
      </dsp:txBody>
      <dsp:txXfrm>
        <a:off x="3977105" y="2184355"/>
        <a:ext cx="3102142" cy="15590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FDA8A0AC-860D-6787-CADE-0B72B46779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D1BB263-8012-AB3F-708A-1D88707584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51BA9C-D0DB-0441-BA7A-9665F809294D}" type="datetimeFigureOut">
              <a:rPr lang="es-CL"/>
              <a:pPr>
                <a:defRPr/>
              </a:pPr>
              <a:t>08-10-25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BE4830D-8B7F-565E-F1F3-9BB9E3BF7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8BC6BC-8B35-DB55-8014-15508144D3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0DD960-4988-0548-BC1C-4267867223C2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C99C04C-6B1E-4BD0-A2CD-0B51B13F0EE3}" type="datetimeFigureOut">
              <a:rPr lang="es-CL" smtClean="0"/>
              <a:t>08-10-25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58E357F-3852-465F-AF67-F0B811401C3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524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7DC423-8C13-9194-CC0B-5259D6F252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853F7313-260F-EFED-8A59-7BCA50B852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9DD4CEE-6C7D-19DB-7857-5B2999A8DA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55359E7-7D3D-AE23-6D0F-56AFDBB4C5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02380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58EC8F-DC47-C14D-84DF-BAB3BA7923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E918688-5625-F30D-E34E-0122BB6616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13CDA4C-548B-DD6C-A43D-1CD7704816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376E2E2-6BA8-A38C-BD76-D436C6252D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88577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73a05cc47f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373a05cc47f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https://</a:t>
            </a:r>
            <a:r>
              <a:rPr lang="es-CL" dirty="0" err="1"/>
              <a:t>books.google.cl</a:t>
            </a:r>
            <a:r>
              <a:rPr lang="es-CL" dirty="0"/>
              <a:t>/</a:t>
            </a:r>
            <a:r>
              <a:rPr lang="es-CL" dirty="0" err="1"/>
              <a:t>books?hl</a:t>
            </a:r>
            <a:r>
              <a:rPr lang="es-CL" dirty="0"/>
              <a:t>=</a:t>
            </a:r>
            <a:r>
              <a:rPr lang="es-CL" dirty="0" err="1"/>
              <a:t>es&amp;lr</a:t>
            </a:r>
            <a:r>
              <a:rPr lang="es-CL" dirty="0"/>
              <a:t>=&amp;id=</a:t>
            </a:r>
            <a:r>
              <a:rPr lang="es-CL" dirty="0" err="1"/>
              <a:t>juMREQAAQBAJ&amp;oi</a:t>
            </a:r>
            <a:r>
              <a:rPr lang="es-CL" dirty="0"/>
              <a:t>=</a:t>
            </a:r>
            <a:r>
              <a:rPr lang="es-CL" dirty="0" err="1"/>
              <a:t>fnd&amp;pg</a:t>
            </a:r>
            <a:r>
              <a:rPr lang="es-CL" dirty="0"/>
              <a:t>=PA125&amp;dq=</a:t>
            </a:r>
            <a:r>
              <a:rPr lang="es-CL" dirty="0" err="1"/>
              <a:t>nueva+educación+pública+y+profesión+docente+chile&amp;ots</a:t>
            </a:r>
            <a:r>
              <a:rPr lang="es-CL" dirty="0"/>
              <a:t>=</a:t>
            </a:r>
            <a:r>
              <a:rPr lang="es-CL" dirty="0" err="1"/>
              <a:t>DxLEdSyURR&amp;sig</a:t>
            </a:r>
            <a:r>
              <a:rPr lang="es-CL" dirty="0"/>
              <a:t>=OydS8hx9ADXhcd71GO4eqO-FO-o&amp;redir_esc=</a:t>
            </a:r>
            <a:r>
              <a:rPr lang="es-CL" dirty="0" err="1"/>
              <a:t>y#v</a:t>
            </a:r>
            <a:r>
              <a:rPr lang="es-CL" dirty="0"/>
              <a:t>=</a:t>
            </a:r>
            <a:r>
              <a:rPr lang="es-CL" dirty="0" err="1"/>
              <a:t>onepage&amp;q</a:t>
            </a:r>
            <a:r>
              <a:rPr lang="es-CL" dirty="0"/>
              <a:t>=nueva%20educación%20pública%20y%20profesión%20docente%20chile&amp;f=false</a:t>
            </a:r>
          </a:p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10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65611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200" dirty="0">
                <a:latin typeface="Calibri" panose="020F0502020204030204" pitchFamily="34" charset="0"/>
                <a:cs typeface="Calibri" panose="020F0502020204030204" pitchFamily="34" charset="0"/>
              </a:rPr>
              <a:t>El estudio, basado en entrevistas narrativas, revela una profunda tensión entre la </a:t>
            </a:r>
            <a:r>
              <a:rPr lang="es-CL" sz="1200" b="1" dirty="0">
                <a:latin typeface="Calibri" panose="020F0502020204030204" pitchFamily="34" charset="0"/>
                <a:cs typeface="Calibri" panose="020F0502020204030204" pitchFamily="34" charset="0"/>
              </a:rPr>
              <a:t>vocación inicial</a:t>
            </a:r>
            <a:r>
              <a:rPr lang="es-CL" sz="1200" dirty="0">
                <a:latin typeface="Calibri" panose="020F0502020204030204" pitchFamily="34" charset="0"/>
                <a:cs typeface="Calibri" panose="020F0502020204030204" pitchFamily="34" charset="0"/>
              </a:rPr>
              <a:t> y la </a:t>
            </a:r>
            <a:r>
              <a:rPr lang="es-CL" sz="1200" b="1" dirty="0">
                <a:latin typeface="Calibri" panose="020F0502020204030204" pitchFamily="34" charset="0"/>
                <a:cs typeface="Calibri" panose="020F0502020204030204" pitchFamily="34" charset="0"/>
              </a:rPr>
              <a:t>realidad del ejercicio profesional</a:t>
            </a:r>
            <a:r>
              <a:rPr lang="es-CL" sz="1200" dirty="0">
                <a:latin typeface="Calibri" panose="020F0502020204030204" pitchFamily="34" charset="0"/>
                <a:cs typeface="Calibri" panose="020F0502020204030204" pitchFamily="34" charset="0"/>
              </a:rPr>
              <a:t> mediada por la evaluación de alto impacto (</a:t>
            </a:r>
            <a:r>
              <a:rPr lang="es-CL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high</a:t>
            </a:r>
            <a:r>
              <a:rPr lang="es-CL" sz="12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stakes</a:t>
            </a:r>
            <a:r>
              <a:rPr lang="es-CL" sz="12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accountability</a:t>
            </a:r>
            <a:r>
              <a:rPr lang="es-CL" sz="1200" dirty="0">
                <a:latin typeface="Calibri" panose="020F0502020204030204" pitchFamily="34" charset="0"/>
                <a:cs typeface="Calibri" panose="020F0502020204030204" pitchFamily="34" charset="0"/>
              </a:rPr>
              <a:t>), como la Evaluación Docente/Carrera Docente en Chile.</a:t>
            </a:r>
          </a:p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14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40613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339259"/>
            <a:ext cx="10515600" cy="83771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11"/>
          </p:nvPr>
        </p:nvSpPr>
        <p:spPr>
          <a:xfrm>
            <a:off x="2882212" y="3681032"/>
            <a:ext cx="6427574" cy="3467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/>
          </p:nvPr>
        </p:nvSpPr>
        <p:spPr>
          <a:xfrm>
            <a:off x="4101379" y="1600590"/>
            <a:ext cx="3989238" cy="5599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83217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rot="10800000" flipH="1">
            <a:off x="0" y="2248000"/>
            <a:ext cx="12192000" cy="461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2248000"/>
            <a:ext cx="12192000" cy="1448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629200" y="984967"/>
            <a:ext cx="10962800" cy="102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629200" y="2558767"/>
            <a:ext cx="5333200" cy="361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6259000" y="2558767"/>
            <a:ext cx="5333200" cy="361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11364721" y="6260831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s-CL" smtClean="0"/>
              <a:pPr algn="r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6341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1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2">
            <a:extLst>
              <a:ext uri="{FF2B5EF4-FFF2-40B4-BE49-F238E27FC236}">
                <a16:creationId xmlns:a16="http://schemas.microsoft.com/office/drawing/2014/main" id="{06D97B16-7C3C-3DCD-5321-EE541B5CC6E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D466892E-21EB-5F17-7709-C5183D8B4B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13036" y="2291313"/>
            <a:ext cx="5279952" cy="227537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lvl="0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431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 2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2AC17B51-1112-EBA5-7008-B8E53B0FD259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8715E8E8-EBF8-322B-D57B-C8BBB7C86D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149DC9BA-E36E-B480-1DED-19266C0E3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F454279A-FB41-DDEE-90AD-23A93D6667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8703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3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36A952D6-5185-FE90-173D-9B4238679C1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557442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4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2">
            <a:extLst>
              <a:ext uri="{FF2B5EF4-FFF2-40B4-BE49-F238E27FC236}">
                <a16:creationId xmlns:a16="http://schemas.microsoft.com/office/drawing/2014/main" id="{083C2F68-6964-3C8B-C094-22EBBD96A1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A60D15-3417-47F6-F965-7789E500EE5C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707258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5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12">
            <a:extLst>
              <a:ext uri="{FF2B5EF4-FFF2-40B4-BE49-F238E27FC236}">
                <a16:creationId xmlns:a16="http://schemas.microsoft.com/office/drawing/2014/main" id="{0ACB8943-007C-33E5-CF14-C945CC700A7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6F0B8119-FB90-2490-8112-1D4EEF42EFB3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84961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6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B787F262-AA07-6FC4-4287-B4142226B22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49916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7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0D6255A5-5A3F-5538-429C-DB581F832C2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4DB415EF-E6CF-1D34-E6EB-14DD19F69D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9E79EBB5-6B94-C65B-57BB-B6C49409F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DC51C920-4CC8-14E1-3746-F2578D74C8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321297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83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100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8" r:id="rId5"/>
    <p:sldLayoutId id="2147483706" r:id="rId6"/>
    <p:sldLayoutId id="2147483708" r:id="rId7"/>
    <p:sldLayoutId id="2147483719" r:id="rId8"/>
    <p:sldLayoutId id="2147483711" r:id="rId9"/>
    <p:sldLayoutId id="2147483720" r:id="rId10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hyperlink" Target="https://www.linkedin.com/in/jorge-rauld-gonz%C3%A1lez-1176361b3/overlay/about-this-profile/?lipi=urn%3Ali%3Apage%3Ad_flagship3_profile_view_base%3BR7aA9SzVS8K%2BrnUVPsN3Sg%3D%3D" TargetMode="Externa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DF7B8D60-45A8-BF6F-21CD-F1A3EE0C38D0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4BA908B-CB47-D352-F7E2-A752388161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3F123C6-F3AA-BD2A-1319-CD7649ADE7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70905EF2-C0FC-4149-3E60-A563E5D97800}"/>
              </a:ext>
            </a:extLst>
          </p:cNvPr>
          <p:cNvSpPr/>
          <p:nvPr/>
        </p:nvSpPr>
        <p:spPr>
          <a:xfrm>
            <a:off x="105709" y="4691614"/>
            <a:ext cx="2060548" cy="20248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30B20602-F70A-2DFA-AB1A-D86BF05E9A78}"/>
              </a:ext>
            </a:extLst>
          </p:cNvPr>
          <p:cNvSpPr/>
          <p:nvPr/>
        </p:nvSpPr>
        <p:spPr>
          <a:xfrm>
            <a:off x="2032481" y="5584370"/>
            <a:ext cx="5279952" cy="100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31889E6-FE21-3F2D-7206-8DC3A7405621}"/>
              </a:ext>
            </a:extLst>
          </p:cNvPr>
          <p:cNvSpPr/>
          <p:nvPr/>
        </p:nvSpPr>
        <p:spPr>
          <a:xfrm>
            <a:off x="6806339" y="6302829"/>
            <a:ext cx="5279952" cy="288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4101B35-7BBD-369A-13BD-0D3EAFA38767}"/>
              </a:ext>
            </a:extLst>
          </p:cNvPr>
          <p:cNvSpPr/>
          <p:nvPr/>
        </p:nvSpPr>
        <p:spPr>
          <a:xfrm>
            <a:off x="1796143" y="3635829"/>
            <a:ext cx="6509657" cy="1682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C9249C8-B020-4F76-CD28-A81C08BE80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8" t="52699" r="32232" b="24052"/>
          <a:stretch>
            <a:fillRect/>
          </a:stretch>
        </p:blipFill>
        <p:spPr>
          <a:xfrm>
            <a:off x="258962" y="4833130"/>
            <a:ext cx="7195458" cy="1720104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20451472-281C-BE2C-C0D5-293E8BAD6EDB}"/>
              </a:ext>
            </a:extLst>
          </p:cNvPr>
          <p:cNvSpPr/>
          <p:nvPr/>
        </p:nvSpPr>
        <p:spPr>
          <a:xfrm>
            <a:off x="105709" y="5932714"/>
            <a:ext cx="1494491" cy="6588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26970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0B8F00D7-0757-1BAF-9EAA-17C6277E51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924600"/>
              </p:ext>
            </p:extLst>
          </p:nvPr>
        </p:nvGraphicFramePr>
        <p:xfrm>
          <a:off x="1061011" y="1864589"/>
          <a:ext cx="10347768" cy="4289847"/>
        </p:xfrm>
        <a:graphic>
          <a:graphicData uri="http://schemas.openxmlformats.org/drawingml/2006/table">
            <a:tbl>
              <a:tblPr/>
              <a:tblGrid>
                <a:gridCol w="2162490">
                  <a:extLst>
                    <a:ext uri="{9D8B030D-6E8A-4147-A177-3AD203B41FA5}">
                      <a16:colId xmlns:a16="http://schemas.microsoft.com/office/drawing/2014/main" val="2418448116"/>
                    </a:ext>
                  </a:extLst>
                </a:gridCol>
                <a:gridCol w="2412691">
                  <a:extLst>
                    <a:ext uri="{9D8B030D-6E8A-4147-A177-3AD203B41FA5}">
                      <a16:colId xmlns:a16="http://schemas.microsoft.com/office/drawing/2014/main" val="3960017883"/>
                    </a:ext>
                  </a:extLst>
                </a:gridCol>
                <a:gridCol w="5772587">
                  <a:extLst>
                    <a:ext uri="{9D8B030D-6E8A-4147-A177-3AD203B41FA5}">
                      <a16:colId xmlns:a16="http://schemas.microsoft.com/office/drawing/2014/main" val="105606811"/>
                    </a:ext>
                  </a:extLst>
                </a:gridCol>
              </a:tblGrid>
              <a:tr h="269356"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Dimensión</a:t>
                      </a:r>
                    </a:p>
                  </a:txBody>
                  <a:tcPr marL="9889" marR="9889" marT="6593" marB="659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Descripción/Manifestación</a:t>
                      </a:r>
                    </a:p>
                  </a:txBody>
                  <a:tcPr marL="9889" marR="9889" marT="6593" marB="659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es-CL" sz="160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889" marR="9889" marT="6593" marB="659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8639838"/>
                  </a:ext>
                </a:extLst>
              </a:tr>
              <a:tr h="1041667"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Nivel Organizacional </a:t>
                      </a:r>
                    </a:p>
                  </a:txBody>
                  <a:tcPr marL="9889" marR="9889" marT="6593" marB="659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Contradicciones de la NEP y Brechas Institucionales</a:t>
                      </a:r>
                    </a:p>
                  </a:txBody>
                  <a:tcPr marL="9889" marR="9889" marT="6593" marB="659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 Incoherencia de Diseño: Leyes sin prácticas claras, insuficiencia de recursos y disparidad territorial. 2. Rigidez Administrativa: Problemas de ejecución presupuestaria y burocracia por el traspaso de un régimen privado (CME) a uno público (SLEP).</a:t>
                      </a:r>
                    </a:p>
                  </a:txBody>
                  <a:tcPr marL="9889" marR="9889" marT="6593" marB="659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2096544"/>
                  </a:ext>
                </a:extLst>
              </a:tr>
              <a:tr h="526793"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Nivel Organizacional</a:t>
                      </a:r>
                    </a:p>
                  </a:txBody>
                  <a:tcPr marL="9889" marR="9889" marT="6593" marB="659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Construcción del SLEP</a:t>
                      </a:r>
                    </a:p>
                  </a:txBody>
                  <a:tcPr marL="9889" marR="9889" marT="6593" marB="659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Esfuerzo por establecer una identidad territorial, crear procedimientos internos y formalizar la organización y los roles, a pesar de los obstáculos.</a:t>
                      </a:r>
                    </a:p>
                  </a:txBody>
                  <a:tcPr marL="9889" marR="9889" marT="6593" marB="659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9844349"/>
                  </a:ext>
                </a:extLst>
              </a:tr>
              <a:tr h="698418"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Nivel Individual</a:t>
                      </a:r>
                    </a:p>
                  </a:txBody>
                  <a:tcPr marL="9889" marR="9889" marT="6593" marB="659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Presión Laboral</a:t>
                      </a:r>
                    </a:p>
                  </a:txBody>
                  <a:tcPr marL="9889" marR="9889" marT="6593" marB="659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Tensión generada por la presión laboral, el abandono institucional, la desorientación y las necesidades urgentes de la organización y los establecimientos que quedan postergadas.</a:t>
                      </a:r>
                    </a:p>
                  </a:txBody>
                  <a:tcPr marL="9889" marR="9889" marT="6593" marB="659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6387469"/>
                  </a:ext>
                </a:extLst>
              </a:tr>
              <a:tr h="698418"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Nivel Individual </a:t>
                      </a:r>
                    </a:p>
                  </a:txBody>
                  <a:tcPr marL="9889" marR="9889" marT="6593" marB="659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Sentido del Trabajo (Visión Heroica)</a:t>
                      </a:r>
                    </a:p>
                  </a:txBody>
                  <a:tcPr marL="9889" marR="9889" marT="6593" marB="659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Motivación para superar las precariedades, basada en el interés por los niños, la vocación de servicio, el aporte pedagógico y una visión de progreso para la educación pública.</a:t>
                      </a:r>
                    </a:p>
                  </a:txBody>
                  <a:tcPr marL="9889" marR="9889" marT="6593" marB="659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2227467"/>
                  </a:ext>
                </a:extLst>
              </a:tr>
              <a:tr h="698418"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Futuro/Desafíos</a:t>
                      </a:r>
                    </a:p>
                  </a:txBody>
                  <a:tcPr marL="9889" marR="9889" marT="6593" marB="659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Mejoras Urgentes para la Sostenibilidad</a:t>
                      </a:r>
                    </a:p>
                  </a:txBody>
                  <a:tcPr marL="9889" marR="9889" marT="6593" marB="659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 sistema requiere mejoras en: gestión financiera, capacidades humanas y aprendizaje institucional para garantizar la calidad educativa y superar la inestabilidad.</a:t>
                      </a:r>
                    </a:p>
                  </a:txBody>
                  <a:tcPr marL="9889" marR="9889" marT="6593" marB="659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8485534"/>
                  </a:ext>
                </a:extLst>
              </a:tr>
            </a:tbl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5A60C7AE-C0FB-930B-971C-F5590E4AE9AA}"/>
              </a:ext>
            </a:extLst>
          </p:cNvPr>
          <p:cNvSpPr txBox="1"/>
          <p:nvPr/>
        </p:nvSpPr>
        <p:spPr>
          <a:xfrm>
            <a:off x="4138863" y="703564"/>
            <a:ext cx="775666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600" b="0" i="0" u="none" strike="noStrike" dirty="0">
                <a:effectLst/>
                <a:cs typeface="Calibri" panose="020F0502020204030204" pitchFamily="34" charset="0"/>
              </a:rPr>
              <a:t>El cuadro sintetiza los principales hallazgos, dilemas y desafíos identificados en las narrativas de los entrevistados (funcionarios del SLEP y miembros del Comité Directivo Local)- </a:t>
            </a:r>
            <a:r>
              <a:rPr lang="es-CL" sz="1600" b="0" i="0" u="none" strike="noStrike" dirty="0" err="1">
                <a:effectLst/>
                <a:cs typeface="Calibri" panose="020F0502020204030204" pitchFamily="34" charset="0"/>
              </a:rPr>
              <a:t>Garreton</a:t>
            </a:r>
            <a:r>
              <a:rPr lang="es-CL" sz="1600" b="0" i="0" u="none" strike="noStrike" dirty="0">
                <a:effectLst/>
                <a:cs typeface="Calibri" panose="020F0502020204030204" pitchFamily="34" charset="0"/>
              </a:rPr>
              <a:t> et al., 2022. </a:t>
            </a:r>
            <a:r>
              <a:rPr lang="es-CL" sz="1600" i="1" dirty="0"/>
              <a:t>Brechas y desafíos organizacionales en la implementación temprana de la Nueva Educación Pública en Chile</a:t>
            </a:r>
          </a:p>
          <a:p>
            <a:endParaRPr lang="es-CL" sz="1600" dirty="0">
              <a:cs typeface="Calibri" panose="020F0502020204030204" pitchFamily="34" charset="0"/>
            </a:endParaRPr>
          </a:p>
        </p:txBody>
      </p:sp>
      <p:sp>
        <p:nvSpPr>
          <p:cNvPr id="2" name="Rectángulo redondeado 1">
            <a:extLst>
              <a:ext uri="{FF2B5EF4-FFF2-40B4-BE49-F238E27FC236}">
                <a16:creationId xmlns:a16="http://schemas.microsoft.com/office/drawing/2014/main" id="{DC8E3C52-59A7-FE5F-28D6-EEE8E6313809}"/>
              </a:ext>
            </a:extLst>
          </p:cNvPr>
          <p:cNvSpPr/>
          <p:nvPr/>
        </p:nvSpPr>
        <p:spPr>
          <a:xfrm>
            <a:off x="890337" y="703564"/>
            <a:ext cx="2875547" cy="812415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Estudio 1</a:t>
            </a:r>
          </a:p>
        </p:txBody>
      </p:sp>
    </p:spTree>
    <p:extLst>
      <p:ext uri="{BB962C8B-B14F-4D97-AF65-F5344CB8AC3E}">
        <p14:creationId xmlns:p14="http://schemas.microsoft.com/office/powerpoint/2010/main" val="1187732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E00B2B-384E-BB32-94E1-2A214B823D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7B5388C-68B3-4D5A-6D09-49290305632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3332747" y="871173"/>
            <a:ext cx="7044605" cy="596123"/>
          </a:xfrm>
        </p:spPr>
        <p:txBody>
          <a:bodyPr>
            <a:normAutofit fontScale="77500" lnSpcReduction="20000"/>
          </a:bodyPr>
          <a:lstStyle/>
          <a:p>
            <a:r>
              <a:rPr lang="es-CL" b="0" dirty="0"/>
              <a:t>Informe anual 2024 del Consejo Evaluador del Sistema de Educación Pública</a:t>
            </a:r>
            <a:endParaRPr lang="es-CL" dirty="0"/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26FC66C4-47CC-5411-F65C-7A1D52B568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449557"/>
              </p:ext>
            </p:extLst>
          </p:nvPr>
        </p:nvGraphicFramePr>
        <p:xfrm>
          <a:off x="593443" y="2020467"/>
          <a:ext cx="10244508" cy="4119278"/>
        </p:xfrm>
        <a:graphic>
          <a:graphicData uri="http://schemas.openxmlformats.org/drawingml/2006/table">
            <a:tbl>
              <a:tblPr/>
              <a:tblGrid>
                <a:gridCol w="1457259">
                  <a:extLst>
                    <a:ext uri="{9D8B030D-6E8A-4147-A177-3AD203B41FA5}">
                      <a16:colId xmlns:a16="http://schemas.microsoft.com/office/drawing/2014/main" val="1538133926"/>
                    </a:ext>
                  </a:extLst>
                </a:gridCol>
                <a:gridCol w="4203593">
                  <a:extLst>
                    <a:ext uri="{9D8B030D-6E8A-4147-A177-3AD203B41FA5}">
                      <a16:colId xmlns:a16="http://schemas.microsoft.com/office/drawing/2014/main" val="3125626325"/>
                    </a:ext>
                  </a:extLst>
                </a:gridCol>
                <a:gridCol w="4583656">
                  <a:extLst>
                    <a:ext uri="{9D8B030D-6E8A-4147-A177-3AD203B41FA5}">
                      <a16:colId xmlns:a16="http://schemas.microsoft.com/office/drawing/2014/main" val="2164742150"/>
                    </a:ext>
                  </a:extLst>
                </a:gridCol>
              </a:tblGrid>
              <a:tr h="479960"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Dimensión de Evaluación</a:t>
                      </a:r>
                    </a:p>
                  </a:txBody>
                  <a:tcPr marL="4674" marR="4674" marT="3116" marB="311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Principal Hallazgo / Eje de Avance</a:t>
                      </a:r>
                    </a:p>
                  </a:txBody>
                  <a:tcPr marL="4674" marR="4674" marT="3116" marB="311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Nudo Crítico / Desafío</a:t>
                      </a:r>
                    </a:p>
                  </a:txBody>
                  <a:tcPr marL="4674" marR="4674" marT="3116" marB="311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7407921"/>
                  </a:ext>
                </a:extLst>
              </a:tr>
              <a:tr h="953011"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Gestión de Personas</a:t>
                      </a:r>
                    </a:p>
                  </a:txBody>
                  <a:tcPr marL="4674" marR="4674" marT="3116" marB="311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 ejecuta el desarrollo de capacitaciones dirigidas a docentes y establecimientos educacionales, siendo una preocupación constante de los SLEP.</a:t>
                      </a:r>
                    </a:p>
                  </a:txBody>
                  <a:tcPr marL="4674" marR="4674" marT="3116" marB="311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Persisten dificultades en la selección y retención de personal.</a:t>
                      </a:r>
                    </a:p>
                  </a:txBody>
                  <a:tcPr marL="4674" marR="4674" marT="3116" marB="311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2102470"/>
                  </a:ext>
                </a:extLst>
              </a:tr>
              <a:tr h="716486"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Gestión Pedagógica</a:t>
                      </a:r>
                    </a:p>
                  </a:txBody>
                  <a:tcPr marL="4674" marR="4674" marT="3116" marB="311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 implementan asesorías directas y redes educativas como estrategias de apoyo técnico pedagógico a los establecimientos.</a:t>
                      </a:r>
                    </a:p>
                  </a:txBody>
                  <a:tcPr marL="4674" marR="4674" marT="3116" marB="311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 foco del apoyo técnico pedagógico está concentrado en Lenguaje y Matemáticas, y se prioriza al primer ciclo.</a:t>
                      </a:r>
                    </a:p>
                  </a:txBody>
                  <a:tcPr marL="4674" marR="4674" marT="3116" marB="311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2089160"/>
                  </a:ext>
                </a:extLst>
              </a:tr>
              <a:tr h="953011"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Resultados Educativos</a:t>
                      </a:r>
                    </a:p>
                  </a:txBody>
                  <a:tcPr marL="4674" marR="4674" marT="3116" marB="311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Los SLEP son la dependencia que más redujo la tasa de desvinculación escolar en 2024 y tuvo el mayor aumento en la asistencia (4.3% más que el año anterior).</a:t>
                      </a:r>
                    </a:p>
                  </a:txBody>
                  <a:tcPr marL="4674" marR="4674" marT="3116" marB="311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 pesar de la reducción de la brecha SIMCE, el foco en resultados estandarizados incentiva el apoyo pedagógico limitado a las asignaturas evaluadas.</a:t>
                      </a:r>
                    </a:p>
                  </a:txBody>
                  <a:tcPr marL="4674" marR="4674" marT="3116" marB="311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1289767"/>
                  </a:ext>
                </a:extLst>
              </a:tr>
              <a:tr h="953011"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Liderazgo</a:t>
                      </a:r>
                    </a:p>
                  </a:txBody>
                  <a:tcPr marL="4674" marR="4674" marT="3116" marB="311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 percibe un mayor alineamiento estratégico entre SLEP y establecimientos, lo que da claridad de lineamientos.</a:t>
                      </a:r>
                    </a:p>
                  </a:txBody>
                  <a:tcPr marL="4674" marR="4674" marT="3116" marB="311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Los SLEP enfrentan dificultades para instalar liderazgos pedagógicos y transformar la cultura organizacional, combatiendo la noción de ser un "ente administrativo".</a:t>
                      </a:r>
                    </a:p>
                  </a:txBody>
                  <a:tcPr marL="4674" marR="4674" marT="3116" marB="311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9619228"/>
                  </a:ext>
                </a:extLst>
              </a:tr>
            </a:tbl>
          </a:graphicData>
        </a:graphic>
      </p:graphicFrame>
      <p:sp>
        <p:nvSpPr>
          <p:cNvPr id="2" name="Rectángulo redondeado 1">
            <a:extLst>
              <a:ext uri="{FF2B5EF4-FFF2-40B4-BE49-F238E27FC236}">
                <a16:creationId xmlns:a16="http://schemas.microsoft.com/office/drawing/2014/main" id="{B84A0F13-18DD-F8F3-AE04-E03FC0F4EC26}"/>
              </a:ext>
            </a:extLst>
          </p:cNvPr>
          <p:cNvSpPr/>
          <p:nvPr/>
        </p:nvSpPr>
        <p:spPr>
          <a:xfrm>
            <a:off x="593443" y="834522"/>
            <a:ext cx="2442409" cy="644806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Estudio 2</a:t>
            </a:r>
          </a:p>
        </p:txBody>
      </p:sp>
    </p:spTree>
    <p:extLst>
      <p:ext uri="{BB962C8B-B14F-4D97-AF65-F5344CB8AC3E}">
        <p14:creationId xmlns:p14="http://schemas.microsoft.com/office/powerpoint/2010/main" val="34773599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4F4B8FB-98A1-6C5F-8388-86E88674C51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2995862" y="535507"/>
            <a:ext cx="7870059" cy="596123"/>
          </a:xfrm>
        </p:spPr>
        <p:txBody>
          <a:bodyPr>
            <a:normAutofit fontScale="77500" lnSpcReduction="20000"/>
          </a:bodyPr>
          <a:lstStyle/>
          <a:p>
            <a:r>
              <a:rPr lang="es-CL" dirty="0"/>
              <a:t>Percepción de docentes sobre la política educativa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38D32B4-9DCF-5371-1500-662BF59B80C6}"/>
              </a:ext>
            </a:extLst>
          </p:cNvPr>
          <p:cNvSpPr txBox="1"/>
          <p:nvPr/>
        </p:nvSpPr>
        <p:spPr>
          <a:xfrm>
            <a:off x="1638794" y="1232726"/>
            <a:ext cx="1078992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s-CL" sz="1100" dirty="0">
                <a:effectLst/>
                <a:cs typeface="Calibri" panose="020F0502020204030204" pitchFamily="34" charset="0"/>
              </a:rPr>
              <a:t>Arancibia- </a:t>
            </a:r>
            <a:r>
              <a:rPr lang="es-CL" sz="1100" dirty="0">
                <a:cs typeface="Calibri" panose="020F0502020204030204" pitchFamily="34" charset="0"/>
              </a:rPr>
              <a:t>Herrera, et al. (2024) </a:t>
            </a:r>
            <a:r>
              <a:rPr lang="es-CL" sz="1100" dirty="0">
                <a:effectLst/>
                <a:cs typeface="Calibri" panose="020F0502020204030204" pitchFamily="34" charset="0"/>
              </a:rPr>
              <a:t>Políticas Públicas Educativas en Chile desde la Mirada de Profesores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8DBAB11-45B7-2DEA-FD93-CD1C00A8EBC9}"/>
              </a:ext>
            </a:extLst>
          </p:cNvPr>
          <p:cNvSpPr txBox="1"/>
          <p:nvPr/>
        </p:nvSpPr>
        <p:spPr>
          <a:xfrm>
            <a:off x="1638794" y="1688934"/>
            <a:ext cx="9393983" cy="48320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es-CL" sz="1400" dirty="0">
                <a:effectLst/>
                <a:cs typeface="Calibri" panose="020F0502020204030204" pitchFamily="34" charset="0"/>
              </a:rPr>
              <a:t>La categoría de </a:t>
            </a:r>
            <a:r>
              <a:rPr lang="es-CL" sz="1400" b="1" dirty="0">
                <a:effectLst/>
                <a:cs typeface="Calibri" panose="020F0502020204030204" pitchFamily="34" charset="0"/>
              </a:rPr>
              <a:t>Carrera y Desarrollo Profesional Docente</a:t>
            </a:r>
            <a:r>
              <a:rPr lang="es-CL" sz="1400" dirty="0">
                <a:effectLst/>
                <a:cs typeface="Calibri" panose="020F0502020204030204" pitchFamily="34" charset="0"/>
              </a:rPr>
              <a:t> (Ley 2016) fue la más referenciada por los profesores (Frecuencia 67), lo que indica su gran impacto en la trayectoria profesional actual.</a:t>
            </a:r>
          </a:p>
          <a:p>
            <a:pPr>
              <a:buNone/>
            </a:pPr>
            <a:endParaRPr lang="es-CL" sz="1400" dirty="0">
              <a:effectLst/>
              <a:cs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es-CL" sz="1400" b="1" dirty="0"/>
              <a:t>Evaluación Docente: Entre la Mejora y la Descontextualización</a:t>
            </a:r>
          </a:p>
          <a:p>
            <a:endParaRPr lang="es-CL" sz="1400" b="1" dirty="0"/>
          </a:p>
          <a:p>
            <a:r>
              <a:rPr lang="es-CL" sz="1400" dirty="0"/>
              <a:t>🔹 </a:t>
            </a:r>
            <a:r>
              <a:rPr lang="es-CL" sz="1400" b="1" dirty="0"/>
              <a:t>Oportunidad:</a:t>
            </a:r>
            <a:r>
              <a:rPr lang="es-CL" sz="1400" dirty="0"/>
              <a:t> Algunos docentes la valoran como espacio de mejora profesional y ajuste salarial.</a:t>
            </a:r>
          </a:p>
          <a:p>
            <a:r>
              <a:rPr lang="es-CL" sz="1400" dirty="0"/>
              <a:t>🔹 </a:t>
            </a:r>
            <a:r>
              <a:rPr lang="es-CL" sz="1400" b="1" dirty="0"/>
              <a:t>Crítica al instrumento:</a:t>
            </a:r>
            <a:r>
              <a:rPr lang="es-CL" sz="1400" dirty="0"/>
              <a:t> Se asocia a pérdida de autenticidad (“entrenamiento a los niños”).</a:t>
            </a:r>
          </a:p>
          <a:p>
            <a:r>
              <a:rPr lang="es-CL" sz="1400" dirty="0"/>
              <a:t>🔹 </a:t>
            </a:r>
            <a:r>
              <a:rPr lang="es-CL" sz="1400" b="1" dirty="0"/>
              <a:t>Descontextualización:</a:t>
            </a:r>
            <a:r>
              <a:rPr lang="es-CL" sz="1400" dirty="0"/>
              <a:t> No considera la diversidad ni realidades complejas del aula (p. ej., estudiantes con NEE).</a:t>
            </a:r>
          </a:p>
          <a:p>
            <a:r>
              <a:rPr lang="es-CL" sz="1400" dirty="0"/>
              <a:t>➡️ </a:t>
            </a:r>
            <a:r>
              <a:rPr lang="es-CL" sz="1400" b="1" dirty="0"/>
              <a:t>Tensión entre propósito formativo y aplicación estandarizada.</a:t>
            </a:r>
            <a:endParaRPr lang="es-CL" sz="1400" dirty="0"/>
          </a:p>
          <a:p>
            <a:endParaRPr lang="es-CL" sz="1400" dirty="0"/>
          </a:p>
          <a:p>
            <a:r>
              <a:rPr lang="es-CL" sz="1400" b="1" dirty="0"/>
              <a:t>2. Mentorías: Apoyo y Retención Docente</a:t>
            </a:r>
          </a:p>
          <a:p>
            <a:r>
              <a:rPr lang="es-CL" sz="1400" dirty="0"/>
              <a:t>🔹 </a:t>
            </a:r>
            <a:r>
              <a:rPr lang="es-CL" sz="1400" b="1" dirty="0"/>
              <a:t>Valor práctico:</a:t>
            </a:r>
            <a:r>
              <a:rPr lang="es-CL" sz="1400" dirty="0"/>
              <a:t> Conectan la teoría de la FID con la realidad escolar (gestión, convivencia, relación con apoderados).</a:t>
            </a:r>
          </a:p>
          <a:p>
            <a:r>
              <a:rPr lang="es-CL" sz="1400" dirty="0"/>
              <a:t>🔹 </a:t>
            </a:r>
            <a:r>
              <a:rPr lang="es-CL" sz="1400" b="1" dirty="0"/>
              <a:t>Acompañamiento clave:</a:t>
            </a:r>
            <a:r>
              <a:rPr lang="es-CL" sz="1400" dirty="0"/>
              <a:t> Ayudan a enfrentar los primeros años de ejercicio docente.</a:t>
            </a:r>
          </a:p>
          <a:p>
            <a:r>
              <a:rPr lang="es-CL" sz="1400" dirty="0"/>
              <a:t>🔹 </a:t>
            </a:r>
            <a:r>
              <a:rPr lang="es-CL" sz="1400" b="1" dirty="0"/>
              <a:t>Impacto positivo:</a:t>
            </a:r>
            <a:r>
              <a:rPr lang="es-CL" sz="1400" dirty="0"/>
              <a:t> Contribuyen a la </a:t>
            </a:r>
            <a:r>
              <a:rPr lang="es-CL" sz="1400" b="1" dirty="0"/>
              <a:t>retención</a:t>
            </a:r>
            <a:r>
              <a:rPr lang="es-CL" sz="1400" dirty="0"/>
              <a:t> y al bienestar profesional.</a:t>
            </a:r>
          </a:p>
          <a:p>
            <a:r>
              <a:rPr lang="es-CL" sz="1400" dirty="0"/>
              <a:t>➡️ </a:t>
            </a:r>
            <a:r>
              <a:rPr lang="es-CL" sz="1400" b="1" dirty="0"/>
              <a:t>Se perciben como una política efectiva de inserción laboral.</a:t>
            </a:r>
            <a:endParaRPr lang="es-CL" sz="1400" dirty="0"/>
          </a:p>
          <a:p>
            <a:endParaRPr lang="es-CL" sz="1400" dirty="0"/>
          </a:p>
          <a:p>
            <a:r>
              <a:rPr lang="es-CL" sz="1400" b="1" dirty="0"/>
              <a:t>3. Carga Laboral y Uso del Tiempo No Lectivo</a:t>
            </a:r>
          </a:p>
          <a:p>
            <a:r>
              <a:rPr lang="es-CL" sz="1400" dirty="0"/>
              <a:t>🔹 </a:t>
            </a:r>
            <a:r>
              <a:rPr lang="es-CL" sz="1400" b="1" dirty="0"/>
              <a:t>Reconocimiento:</a:t>
            </a:r>
            <a:r>
              <a:rPr lang="es-CL" sz="1400" dirty="0"/>
              <a:t> Se valora el ajuste 65-35 entre horas lectivas y no lectivas.</a:t>
            </a:r>
          </a:p>
          <a:p>
            <a:r>
              <a:rPr lang="es-CL" sz="1400" dirty="0"/>
              <a:t>🔹 </a:t>
            </a:r>
            <a:r>
              <a:rPr lang="es-CL" sz="1400" b="1" dirty="0"/>
              <a:t>Problema:</a:t>
            </a:r>
            <a:r>
              <a:rPr lang="es-CL" sz="1400" dirty="0"/>
              <a:t> En la práctica, el tiempo no lectivo se usa para reemplazos o vigilancia.</a:t>
            </a:r>
          </a:p>
          <a:p>
            <a:r>
              <a:rPr lang="es-CL" sz="1400" dirty="0"/>
              <a:t>🔹 </a:t>
            </a:r>
            <a:r>
              <a:rPr lang="es-CL" sz="1400" b="1" dirty="0"/>
              <a:t>Demanda:</a:t>
            </a:r>
            <a:r>
              <a:rPr lang="es-CL" sz="1400" dirty="0"/>
              <a:t> Los docentes requieren </a:t>
            </a:r>
            <a:r>
              <a:rPr lang="es-CL" sz="1400" b="1" dirty="0"/>
              <a:t>tiempo real de planificación y reflexión pedagógica</a:t>
            </a:r>
            <a:r>
              <a:rPr lang="es-CL" sz="1400" dirty="0"/>
              <a:t>.</a:t>
            </a:r>
          </a:p>
          <a:p>
            <a:r>
              <a:rPr lang="es-CL" sz="1400" dirty="0"/>
              <a:t>➡️ </a:t>
            </a:r>
            <a:r>
              <a:rPr lang="es-CL" sz="1400" b="1" dirty="0"/>
              <a:t>Persisten brechas entre normativa y condiciones reales de trabajo.</a:t>
            </a:r>
            <a:endParaRPr lang="es-CL" sz="1400" dirty="0"/>
          </a:p>
          <a:p>
            <a:pPr>
              <a:buNone/>
            </a:pPr>
            <a:endParaRPr lang="es-CL" sz="1400" dirty="0">
              <a:effectLst/>
              <a:cs typeface="Calibri" panose="020F0502020204030204" pitchFamily="34" charset="0"/>
            </a:endParaRPr>
          </a:p>
        </p:txBody>
      </p:sp>
      <p:sp>
        <p:nvSpPr>
          <p:cNvPr id="3" name="Rectángulo redondeado 2">
            <a:extLst>
              <a:ext uri="{FF2B5EF4-FFF2-40B4-BE49-F238E27FC236}">
                <a16:creationId xmlns:a16="http://schemas.microsoft.com/office/drawing/2014/main" id="{C25EC31D-B620-6C7F-B36D-2FE0DD807CAA}"/>
              </a:ext>
            </a:extLst>
          </p:cNvPr>
          <p:cNvSpPr/>
          <p:nvPr/>
        </p:nvSpPr>
        <p:spPr>
          <a:xfrm>
            <a:off x="553454" y="486824"/>
            <a:ext cx="2442409" cy="644806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Estudio 3</a:t>
            </a:r>
          </a:p>
        </p:txBody>
      </p:sp>
    </p:spTree>
    <p:extLst>
      <p:ext uri="{BB962C8B-B14F-4D97-AF65-F5344CB8AC3E}">
        <p14:creationId xmlns:p14="http://schemas.microsoft.com/office/powerpoint/2010/main" val="3366516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75452F22-6C17-FEFA-E08A-EE214C9AFF0B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3206153" y="673190"/>
            <a:ext cx="8459197" cy="596123"/>
          </a:xfrm>
        </p:spPr>
        <p:txBody>
          <a:bodyPr/>
          <a:lstStyle/>
          <a:p>
            <a:r>
              <a:rPr lang="es-CL" dirty="0"/>
              <a:t>Algunos hallazgos (docentes nóveles)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70636045-E439-43DB-0248-5929DBCCEA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724884"/>
              </p:ext>
            </p:extLst>
          </p:nvPr>
        </p:nvGraphicFramePr>
        <p:xfrm>
          <a:off x="661737" y="1698171"/>
          <a:ext cx="11003613" cy="4037997"/>
        </p:xfrm>
        <a:graphic>
          <a:graphicData uri="http://schemas.openxmlformats.org/drawingml/2006/table">
            <a:tbl>
              <a:tblPr/>
              <a:tblGrid>
                <a:gridCol w="1618846">
                  <a:extLst>
                    <a:ext uri="{9D8B030D-6E8A-4147-A177-3AD203B41FA5}">
                      <a16:colId xmlns:a16="http://schemas.microsoft.com/office/drawing/2014/main" val="1225676996"/>
                    </a:ext>
                  </a:extLst>
                </a:gridCol>
                <a:gridCol w="4879174">
                  <a:extLst>
                    <a:ext uri="{9D8B030D-6E8A-4147-A177-3AD203B41FA5}">
                      <a16:colId xmlns:a16="http://schemas.microsoft.com/office/drawing/2014/main" val="103163847"/>
                    </a:ext>
                  </a:extLst>
                </a:gridCol>
                <a:gridCol w="4505593">
                  <a:extLst>
                    <a:ext uri="{9D8B030D-6E8A-4147-A177-3AD203B41FA5}">
                      <a16:colId xmlns:a16="http://schemas.microsoft.com/office/drawing/2014/main" val="2422019882"/>
                    </a:ext>
                  </a:extLst>
                </a:gridCol>
              </a:tblGrid>
              <a:tr h="31800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CL" sz="14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Factor Clave</a:t>
                      </a:r>
                    </a:p>
                  </a:txBody>
                  <a:tcPr marL="28748" marR="28748" marT="5750" marB="5750">
                    <a:lnL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CL" sz="14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Manifestación en la Escuela (Narrativas)</a:t>
                      </a:r>
                    </a:p>
                  </a:txBody>
                  <a:tcPr marL="28748" marR="28748" marT="5750" marB="5750">
                    <a:lnL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CL" sz="14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Implicación para el Desarrollo Profesional</a:t>
                      </a:r>
                    </a:p>
                  </a:txBody>
                  <a:tcPr marL="28748" marR="28748" marT="5750" marB="5750">
                    <a:lnL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5277650"/>
                  </a:ext>
                </a:extLst>
              </a:tr>
              <a:tr h="123999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CL" sz="14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Ambiente Laboral</a:t>
                      </a:r>
                    </a:p>
                  </a:txBody>
                  <a:tcPr marL="28748" marR="28748" marT="5750" marB="5750">
                    <a:lnL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CL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 percibió un </a:t>
                      </a:r>
                      <a:r>
                        <a:rPr lang="es-CL" sz="14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ambiente rígido, vertical y controlador</a:t>
                      </a:r>
                      <a:r>
                        <a:rPr lang="es-CL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Sofía utilizó metáforas como "dictadura" o "servicio militar" para describir la falta de autonomía y el control extremo de la administración, </a:t>
                      </a:r>
                      <a:r>
                        <a:rPr lang="es-CL" sz="14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 que generó angustia, estrés y enfermedades en el profesorado</a:t>
                      </a:r>
                      <a:r>
                        <a:rPr lang="es-CL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28748" marR="28748" marT="5750" marB="5750">
                    <a:lnL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CL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 requiere formación en Liderazgo Pedagógico y Gestión de la Cultura Escolar para directivos, enfocada en la horizontalidad, la autonomía profesional y la promoción de la salud mental del equipo.</a:t>
                      </a:r>
                    </a:p>
                  </a:txBody>
                  <a:tcPr marL="28748" marR="28748" marT="5750" marB="5750">
                    <a:lnL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292982"/>
                  </a:ext>
                </a:extLst>
              </a:tr>
              <a:tr h="108633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CL" sz="14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Estatus de Profesora Novel</a:t>
                      </a:r>
                    </a:p>
                  </a:txBody>
                  <a:tcPr marL="28748" marR="28748" marT="5750" marB="5750">
                    <a:lnL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CL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Carla experimentó </a:t>
                      </a:r>
                      <a:r>
                        <a:rPr lang="es-CL" sz="14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segregación y marginalización por parte de colegas con mayor antigüedad</a:t>
                      </a:r>
                      <a:r>
                        <a:rPr lang="es-CL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Esto se tradujo en la </a:t>
                      </a:r>
                      <a:r>
                        <a:rPr lang="es-CL" sz="14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falta de apoyo y acceso a información crucial </a:t>
                      </a:r>
                      <a:r>
                        <a:rPr lang="es-CL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(ej. formatos de planificación), obstaculizando sus responsabilidades cotidianas.</a:t>
                      </a:r>
                    </a:p>
                  </a:txBody>
                  <a:tcPr marL="28748" marR="28748" marT="5750" marB="5750">
                    <a:lnL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CL" sz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 urgente implementar Sistemas de Mentoreo y Acompañamiento efectivos que promuevan la colaboración y el diálogo continuo, integrando a los docentes noveles en comunidades de práctica profesional.</a:t>
                      </a:r>
                    </a:p>
                  </a:txBody>
                  <a:tcPr marL="28748" marR="28748" marT="5750" marB="5750">
                    <a:lnL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564041"/>
                  </a:ext>
                </a:extLst>
              </a:tr>
              <a:tr h="139366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CL" sz="14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Interculturalidad y Racismo</a:t>
                      </a:r>
                    </a:p>
                  </a:txBody>
                  <a:tcPr marL="28748" marR="28748" marT="5750" marB="5750">
                    <a:lnL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CL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Carla, una mujer Mapuche, experimentó </a:t>
                      </a:r>
                      <a:r>
                        <a:rPr lang="es-CL" sz="14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racismo y la minimización de su formación intercultural por parte de sus colegas</a:t>
                      </a:r>
                      <a:r>
                        <a:rPr lang="es-CL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quienes cuestionaron su profesionalismo. Además, criticó la falta de respuesta institucional al racismo sistemático contra estudiantes Mapuche y migrantes.</a:t>
                      </a:r>
                    </a:p>
                  </a:txBody>
                  <a:tcPr marL="28748" marR="28748" marT="5750" marB="5750">
                    <a:lnL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CL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 fundamental incluir Formación Obligatoria en Competencias Interculturales Críticas y Antirracistas para todo el personal, buscando descolonizar el currículo escolar y garantizar que la diversidad sea un valor y no una "problemática" para el ejercicio docente.</a:t>
                      </a:r>
                    </a:p>
                  </a:txBody>
                  <a:tcPr marL="28748" marR="28748" marT="5750" marB="5750">
                    <a:lnL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8202957"/>
                  </a:ext>
                </a:extLst>
              </a:tr>
            </a:tbl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E19157D4-C3F1-47B6-89BB-6EED049A9821}"/>
              </a:ext>
            </a:extLst>
          </p:cNvPr>
          <p:cNvSpPr txBox="1"/>
          <p:nvPr/>
        </p:nvSpPr>
        <p:spPr>
          <a:xfrm>
            <a:off x="661737" y="6011335"/>
            <a:ext cx="862892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50"/>
              </a:spcAft>
              <a:buNone/>
            </a:pPr>
            <a:r>
              <a:rPr lang="es-CL" sz="1000" b="1" dirty="0">
                <a:effectLst/>
                <a:latin typeface="Helvetica Neue" panose="02000503000000020004" pitchFamily="2" charset="0"/>
              </a:rPr>
              <a:t>(2023) Abandono docente desde las narrativas de</a:t>
            </a:r>
            <a:r>
              <a:rPr lang="es-CL" sz="1000" dirty="0">
                <a:latin typeface="Helvetica Neue" panose="02000503000000020004" pitchFamily="2" charset="0"/>
              </a:rPr>
              <a:t> </a:t>
            </a:r>
            <a:r>
              <a:rPr lang="es-CL" sz="1000" b="1" dirty="0">
                <a:effectLst/>
                <a:latin typeface="Helvetica Neue" panose="02000503000000020004" pitchFamily="2" charset="0"/>
              </a:rPr>
              <a:t>profesoras noveles en contextos escolares</a:t>
            </a:r>
            <a:r>
              <a:rPr lang="es-CL" sz="1000" dirty="0">
                <a:latin typeface="Helvetica Neue" panose="02000503000000020004" pitchFamily="2" charset="0"/>
              </a:rPr>
              <a:t> </a:t>
            </a:r>
            <a:r>
              <a:rPr lang="es-CL" sz="1000" b="1" dirty="0">
                <a:effectLst/>
                <a:latin typeface="Helvetica Neue" panose="02000503000000020004" pitchFamily="2" charset="0"/>
              </a:rPr>
              <a:t>interculturales</a:t>
            </a:r>
            <a:endParaRPr lang="es-CL" sz="1000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3" name="Rectángulo redondeado 2">
            <a:extLst>
              <a:ext uri="{FF2B5EF4-FFF2-40B4-BE49-F238E27FC236}">
                <a16:creationId xmlns:a16="http://schemas.microsoft.com/office/drawing/2014/main" id="{606BFC20-28B0-94B0-B316-115B20378B9B}"/>
              </a:ext>
            </a:extLst>
          </p:cNvPr>
          <p:cNvSpPr/>
          <p:nvPr/>
        </p:nvSpPr>
        <p:spPr>
          <a:xfrm>
            <a:off x="327950" y="624507"/>
            <a:ext cx="2442409" cy="644806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Estudio 4</a:t>
            </a:r>
          </a:p>
        </p:txBody>
      </p:sp>
    </p:spTree>
    <p:extLst>
      <p:ext uri="{BB962C8B-B14F-4D97-AF65-F5344CB8AC3E}">
        <p14:creationId xmlns:p14="http://schemas.microsoft.com/office/powerpoint/2010/main" val="4066229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521B4D6B-2C99-FDFA-9C04-4CFEE2623509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3363018" y="574037"/>
            <a:ext cx="7858036" cy="596123"/>
          </a:xfrm>
        </p:spPr>
        <p:txBody>
          <a:bodyPr/>
          <a:lstStyle/>
          <a:p>
            <a:r>
              <a:rPr lang="es-CL" dirty="0"/>
              <a:t>Vocación - realidad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DF5447B-68A4-2018-53D1-855B30A3ECB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5309" y="1497107"/>
            <a:ext cx="5141481" cy="596124"/>
          </a:xfrm>
        </p:spPr>
        <p:txBody>
          <a:bodyPr>
            <a:noAutofit/>
          </a:bodyPr>
          <a:lstStyle/>
          <a:p>
            <a:r>
              <a:rPr lang="es-CL" sz="1400" dirty="0">
                <a:latin typeface="Calibri" panose="020F0502020204030204" pitchFamily="34" charset="0"/>
                <a:cs typeface="Calibri" panose="020F0502020204030204" pitchFamily="34" charset="0"/>
              </a:rPr>
              <a:t>Carrasco et al., 2024 Trayectorias docentes y </a:t>
            </a:r>
            <a:r>
              <a:rPr lang="es-CL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high</a:t>
            </a:r>
            <a:r>
              <a:rPr lang="es-CL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stakes</a:t>
            </a:r>
            <a:r>
              <a:rPr lang="es-CL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accountability</a:t>
            </a:r>
            <a:r>
              <a:rPr lang="es-CL" sz="1400" dirty="0">
                <a:latin typeface="Calibri" panose="020F0502020204030204" pitchFamily="34" charset="0"/>
                <a:cs typeface="Calibri" panose="020F0502020204030204" pitchFamily="34" charset="0"/>
              </a:rPr>
              <a:t>: relatos de profesoras y profesores en Chile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A8C764A-D494-93DD-A9E5-52AF466C9585}"/>
              </a:ext>
            </a:extLst>
          </p:cNvPr>
          <p:cNvSpPr txBox="1"/>
          <p:nvPr/>
        </p:nvSpPr>
        <p:spPr>
          <a:xfrm>
            <a:off x="715309" y="2544519"/>
            <a:ext cx="5295418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s-CL" sz="1400" b="1" dirty="0">
                <a:solidFill>
                  <a:schemeClr val="accent2"/>
                </a:solidFill>
                <a:effectLst/>
                <a:cs typeface="Calibri" panose="020F0502020204030204" pitchFamily="34" charset="0"/>
              </a:rPr>
              <a:t>1. Vocación vs. desgaste </a:t>
            </a:r>
            <a:r>
              <a:rPr lang="es-CL" sz="1400" b="1" dirty="0">
                <a:solidFill>
                  <a:schemeClr val="accent2"/>
                </a:solidFill>
                <a:cs typeface="Calibri" panose="020F0502020204030204" pitchFamily="34" charset="0"/>
              </a:rPr>
              <a:t>p</a:t>
            </a:r>
            <a:r>
              <a:rPr lang="es-CL" sz="1400" b="1" dirty="0">
                <a:solidFill>
                  <a:schemeClr val="accent2"/>
                </a:solidFill>
                <a:effectLst/>
                <a:cs typeface="Calibri" panose="020F0502020204030204" pitchFamily="34" charset="0"/>
              </a:rPr>
              <a:t>rofesional</a:t>
            </a:r>
            <a:endParaRPr lang="es-CL" sz="1400" dirty="0">
              <a:solidFill>
                <a:schemeClr val="accent2"/>
              </a:solidFill>
              <a:effectLst/>
              <a:cs typeface="Calibri" panose="020F0502020204030204" pitchFamily="34" charset="0"/>
            </a:endParaRPr>
          </a:p>
          <a:p>
            <a:pPr>
              <a:buNone/>
            </a:pPr>
            <a:endParaRPr lang="es-CL" sz="1400" dirty="0">
              <a:effectLst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CL" sz="1400" b="1" dirty="0">
                <a:effectLst/>
                <a:cs typeface="Calibri" panose="020F0502020204030204" pitchFamily="34" charset="0"/>
              </a:rPr>
              <a:t>Vocación fuerte, preparación débil:</a:t>
            </a:r>
            <a:r>
              <a:rPr lang="es-CL" sz="1400" dirty="0">
                <a:effectLst/>
                <a:cs typeface="Calibri" panose="020F0502020204030204" pitchFamily="34" charset="0"/>
              </a:rPr>
              <a:t> Los docentes en todas las etapas tienen una fuerte </a:t>
            </a:r>
            <a:r>
              <a:rPr lang="es-CL" sz="1400" b="1" dirty="0">
                <a:effectLst/>
                <a:cs typeface="Calibri" panose="020F0502020204030204" pitchFamily="34" charset="0"/>
              </a:rPr>
              <a:t>motivación vocacional y altruista</a:t>
            </a:r>
            <a:r>
              <a:rPr lang="es-CL" sz="1400" dirty="0">
                <a:effectLst/>
                <a:cs typeface="Calibri" panose="020F0502020204030204" pitchFamily="34" charset="0"/>
              </a:rPr>
              <a:t> (justicia social, impacto). Sin embargo, los </a:t>
            </a:r>
            <a:r>
              <a:rPr lang="es-CL" sz="1400" b="1" dirty="0">
                <a:effectLst/>
                <a:cs typeface="Calibri" panose="020F0502020204030204" pitchFamily="34" charset="0"/>
              </a:rPr>
              <a:t>profesores noveles</a:t>
            </a:r>
            <a:r>
              <a:rPr lang="es-CL" sz="1400" dirty="0">
                <a:effectLst/>
                <a:cs typeface="Calibri" panose="020F0502020204030204" pitchFamily="34" charset="0"/>
              </a:rPr>
              <a:t> critican la </a:t>
            </a:r>
            <a:r>
              <a:rPr lang="es-CL" sz="1400" b="1" dirty="0">
                <a:effectLst/>
                <a:cs typeface="Calibri" panose="020F0502020204030204" pitchFamily="34" charset="0"/>
              </a:rPr>
              <a:t>formación inicial</a:t>
            </a:r>
            <a:r>
              <a:rPr lang="es-CL" sz="1400" dirty="0">
                <a:effectLst/>
                <a:cs typeface="Calibri" panose="020F0502020204030204" pitchFamily="34" charset="0"/>
              </a:rPr>
              <a:t> por ser demasiado teórica y no prepararlos para aspectos esenciales como la gestión administrativa o las reuniones de apoderados.</a:t>
            </a:r>
            <a:br>
              <a:rPr lang="es-CL" sz="1400" dirty="0">
                <a:effectLst/>
                <a:cs typeface="Calibri" panose="020F0502020204030204" pitchFamily="34" charset="0"/>
              </a:rPr>
            </a:br>
            <a:br>
              <a:rPr lang="es-CL" sz="1400" dirty="0">
                <a:effectLst/>
                <a:cs typeface="Calibri" panose="020F0502020204030204" pitchFamily="34" charset="0"/>
              </a:rPr>
            </a:br>
            <a:endParaRPr lang="es-CL" sz="1400" dirty="0">
              <a:effectLst/>
              <a:cs typeface="Calibri" panose="020F0502020204030204" pitchFamily="34" charset="0"/>
            </a:endParaRPr>
          </a:p>
          <a:p>
            <a:pPr>
              <a:buNone/>
            </a:pPr>
            <a:r>
              <a:rPr lang="es-CL" sz="1400" dirty="0">
                <a:effectLst/>
                <a:cs typeface="Calibri" panose="020F0502020204030204" pitchFamily="34" charset="0"/>
              </a:rPr>
              <a:t>• </a:t>
            </a:r>
            <a:r>
              <a:rPr lang="es-CL" sz="1400" b="1" dirty="0">
                <a:effectLst/>
                <a:cs typeface="Calibri" panose="020F0502020204030204" pitchFamily="34" charset="0"/>
              </a:rPr>
              <a:t>Riesgo de abandono:</a:t>
            </a:r>
            <a:r>
              <a:rPr lang="es-CL" sz="1400" dirty="0">
                <a:effectLst/>
                <a:cs typeface="Calibri" panose="020F0502020204030204" pitchFamily="34" charset="0"/>
              </a:rPr>
              <a:t> En las conclusiones generales, se destaca la presencia del </a:t>
            </a:r>
            <a:r>
              <a:rPr lang="es-CL" sz="1400" b="1" dirty="0">
                <a:effectLst/>
                <a:cs typeface="Calibri" panose="020F0502020204030204" pitchFamily="34" charset="0"/>
              </a:rPr>
              <a:t>miedo al desgaste profesional</a:t>
            </a:r>
            <a:r>
              <a:rPr lang="es-CL" sz="1400" dirty="0">
                <a:effectLst/>
                <a:cs typeface="Calibri" panose="020F0502020204030204" pitchFamily="34" charset="0"/>
              </a:rPr>
              <a:t> y el </a:t>
            </a:r>
            <a:r>
              <a:rPr lang="es-CL" sz="1400" b="1" dirty="0">
                <a:effectLst/>
                <a:cs typeface="Calibri" panose="020F0502020204030204" pitchFamily="34" charset="0"/>
              </a:rPr>
              <a:t>abandono</a:t>
            </a:r>
            <a:r>
              <a:rPr lang="es-CL" sz="1400" dirty="0">
                <a:effectLst/>
                <a:cs typeface="Calibri" panose="020F0502020204030204" pitchFamily="34" charset="0"/>
              </a:rPr>
              <a:t> de la carrera como una narrativa recurrente.</a:t>
            </a:r>
            <a:br>
              <a:rPr lang="es-CL" sz="1400" dirty="0">
                <a:effectLst/>
                <a:cs typeface="Calibri" panose="020F0502020204030204" pitchFamily="34" charset="0"/>
              </a:rPr>
            </a:br>
            <a:endParaRPr lang="es-CL" sz="1400" dirty="0">
              <a:effectLst/>
              <a:cs typeface="Calibri" panose="020F050202020403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8C28274-B397-EF5D-63E5-67AC7803A973}"/>
              </a:ext>
            </a:extLst>
          </p:cNvPr>
          <p:cNvSpPr txBox="1"/>
          <p:nvPr/>
        </p:nvSpPr>
        <p:spPr>
          <a:xfrm>
            <a:off x="6080503" y="1313667"/>
            <a:ext cx="5753841" cy="50475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s-CL" sz="1400" b="1" dirty="0">
                <a:solidFill>
                  <a:schemeClr val="accent2"/>
                </a:solidFill>
                <a:effectLst/>
                <a:cs typeface="Calibri" panose="020F0502020204030204" pitchFamily="34" charset="0"/>
              </a:rPr>
              <a:t>2. Crítica a la evaluación y tecnificación de la Labor</a:t>
            </a:r>
            <a:br>
              <a:rPr lang="es-CL" sz="1400" dirty="0">
                <a:effectLst/>
                <a:cs typeface="Calibri" panose="020F0502020204030204" pitchFamily="34" charset="0"/>
              </a:rPr>
            </a:br>
            <a:endParaRPr lang="es-CL" sz="1400" dirty="0">
              <a:effectLst/>
              <a:cs typeface="Calibri" panose="020F0502020204030204" pitchFamily="34" charset="0"/>
            </a:endParaRPr>
          </a:p>
          <a:p>
            <a:pPr>
              <a:buNone/>
            </a:pPr>
            <a:r>
              <a:rPr lang="es-CL" sz="1400" dirty="0">
                <a:effectLst/>
                <a:cs typeface="Calibri" panose="020F0502020204030204" pitchFamily="34" charset="0"/>
              </a:rPr>
              <a:t>El sistema de </a:t>
            </a:r>
            <a:r>
              <a:rPr lang="es-CL" sz="1400" i="1" dirty="0" err="1">
                <a:effectLst/>
                <a:cs typeface="Calibri" panose="020F0502020204030204" pitchFamily="34" charset="0"/>
              </a:rPr>
              <a:t>accountability</a:t>
            </a:r>
            <a:r>
              <a:rPr lang="es-CL" sz="1400" dirty="0">
                <a:effectLst/>
                <a:cs typeface="Calibri" panose="020F0502020204030204" pitchFamily="34" charset="0"/>
              </a:rPr>
              <a:t> es percibido por los profesores de todos los tramos como un </a:t>
            </a:r>
            <a:r>
              <a:rPr lang="es-CL" sz="1400" b="1" dirty="0">
                <a:effectLst/>
                <a:cs typeface="Calibri" panose="020F0502020204030204" pitchFamily="34" charset="0"/>
              </a:rPr>
              <a:t>obstaculizador</a:t>
            </a:r>
            <a:r>
              <a:rPr lang="es-CL" sz="1400" dirty="0">
                <a:effectLst/>
                <a:cs typeface="Calibri" panose="020F0502020204030204" pitchFamily="34" charset="0"/>
              </a:rPr>
              <a:t> del desarrollo profesional</a:t>
            </a:r>
            <a:br>
              <a:rPr lang="es-CL" sz="1400" dirty="0">
                <a:effectLst/>
                <a:cs typeface="Calibri" panose="020F0502020204030204" pitchFamily="34" charset="0"/>
              </a:rPr>
            </a:br>
            <a:endParaRPr lang="es-CL" sz="1400" dirty="0">
              <a:effectLst/>
              <a:cs typeface="Calibri" panose="020F0502020204030204" pitchFamily="34" charset="0"/>
            </a:endParaRPr>
          </a:p>
          <a:p>
            <a:pPr>
              <a:buNone/>
            </a:pPr>
            <a:r>
              <a:rPr lang="es-CL" sz="1400" b="1" dirty="0">
                <a:solidFill>
                  <a:schemeClr val="accent2"/>
                </a:solidFill>
                <a:effectLst/>
                <a:cs typeface="Calibri" panose="020F0502020204030204" pitchFamily="34" charset="0"/>
              </a:rPr>
              <a:t>3. El Rol de la </a:t>
            </a:r>
            <a:r>
              <a:rPr lang="es-CL" sz="1400" b="1" dirty="0">
                <a:solidFill>
                  <a:schemeClr val="accent2"/>
                </a:solidFill>
                <a:cs typeface="Calibri" panose="020F0502020204030204" pitchFamily="34" charset="0"/>
              </a:rPr>
              <a:t>e</a:t>
            </a:r>
            <a:r>
              <a:rPr lang="es-CL" sz="1400" b="1" dirty="0">
                <a:solidFill>
                  <a:schemeClr val="accent2"/>
                </a:solidFill>
                <a:effectLst/>
                <a:cs typeface="Calibri" panose="020F0502020204030204" pitchFamily="34" charset="0"/>
              </a:rPr>
              <a:t>xperiencia, la reflexión y el apoyo</a:t>
            </a:r>
            <a:endParaRPr lang="es-CL" sz="1400" dirty="0">
              <a:solidFill>
                <a:schemeClr val="accent2"/>
              </a:solidFill>
              <a:effectLst/>
              <a:cs typeface="Calibri" panose="020F0502020204030204" pitchFamily="34" charset="0"/>
            </a:endParaRPr>
          </a:p>
          <a:p>
            <a:pPr>
              <a:buNone/>
            </a:pPr>
            <a:endParaRPr lang="es-CL" sz="1400" dirty="0">
              <a:effectLst/>
              <a:cs typeface="Calibri" panose="020F0502020204030204" pitchFamily="34" charset="0"/>
            </a:endParaRPr>
          </a:p>
          <a:p>
            <a:pPr>
              <a:buNone/>
            </a:pPr>
            <a:r>
              <a:rPr lang="es-CL" sz="1400" dirty="0">
                <a:effectLst/>
                <a:cs typeface="Calibri" panose="020F0502020204030204" pitchFamily="34" charset="0"/>
              </a:rPr>
              <a:t>A pesar de las políticas, los profesores identifican fuentes de aprendizaje genuino: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L" sz="1400" b="1" dirty="0">
                <a:cs typeface="Calibri" panose="020F0502020204030204" pitchFamily="34" charset="0"/>
              </a:rPr>
              <a:t> </a:t>
            </a:r>
            <a:r>
              <a:rPr lang="es-CL" sz="1400" b="1" dirty="0">
                <a:effectLst/>
                <a:cs typeface="Calibri" panose="020F0502020204030204" pitchFamily="34" charset="0"/>
              </a:rPr>
              <a:t>Práctica y Reflexión:</a:t>
            </a:r>
            <a:r>
              <a:rPr lang="es-CL" sz="1400" dirty="0">
                <a:effectLst/>
                <a:cs typeface="Calibri" panose="020F0502020204030204" pitchFamily="34" charset="0"/>
              </a:rPr>
              <a:t> La </a:t>
            </a:r>
            <a:r>
              <a:rPr lang="es-CL" sz="1400" b="1" dirty="0">
                <a:effectLst/>
                <a:cs typeface="Calibri" panose="020F0502020204030204" pitchFamily="34" charset="0"/>
              </a:rPr>
              <a:t>práctica educativa permanente</a:t>
            </a:r>
            <a:r>
              <a:rPr lang="es-CL" sz="1400" dirty="0">
                <a:effectLst/>
                <a:cs typeface="Calibri" panose="020F0502020204030204" pitchFamily="34" charset="0"/>
              </a:rPr>
              <a:t> y el ejercicio del rol son los elementos más importantes para el aprendizaje profesional. Sin embargo, los profesores intermedios son </a:t>
            </a:r>
            <a:r>
              <a:rPr lang="es-CL" sz="1400" b="1" dirty="0">
                <a:effectLst/>
                <a:cs typeface="Calibri" panose="020F0502020204030204" pitchFamily="34" charset="0"/>
              </a:rPr>
              <a:t>críticos de la escasez de espacios de reflexión</a:t>
            </a:r>
            <a:r>
              <a:rPr lang="es-CL" sz="1400" dirty="0">
                <a:effectLst/>
                <a:cs typeface="Calibri" panose="020F0502020204030204" pitchFamily="34" charset="0"/>
              </a:rPr>
              <a:t> sobre su propia práctica en las escuelas.</a:t>
            </a:r>
            <a:br>
              <a:rPr lang="es-CL" sz="1400" dirty="0">
                <a:effectLst/>
                <a:cs typeface="Calibri" panose="020F0502020204030204" pitchFamily="34" charset="0"/>
              </a:rPr>
            </a:br>
            <a:endParaRPr lang="es-CL" sz="1400" dirty="0">
              <a:effectLst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CL" sz="1400" b="1" dirty="0">
                <a:effectLst/>
                <a:cs typeface="Calibri" panose="020F0502020204030204" pitchFamily="34" charset="0"/>
              </a:rPr>
              <a:t>Mentoría y Colegas:</a:t>
            </a:r>
            <a:r>
              <a:rPr lang="es-CL" sz="1400" dirty="0">
                <a:effectLst/>
                <a:cs typeface="Calibri" panose="020F0502020204030204" pitchFamily="34" charset="0"/>
              </a:rPr>
              <a:t> El </a:t>
            </a:r>
            <a:r>
              <a:rPr lang="es-CL" sz="1400" b="1" dirty="0">
                <a:effectLst/>
                <a:cs typeface="Calibri" panose="020F0502020204030204" pitchFamily="34" charset="0"/>
              </a:rPr>
              <a:t>tutor profesional</a:t>
            </a:r>
            <a:r>
              <a:rPr lang="es-CL" sz="1400" dirty="0">
                <a:effectLst/>
                <a:cs typeface="Calibri" panose="020F0502020204030204" pitchFamily="34" charset="0"/>
              </a:rPr>
              <a:t> de las prácticas universitarias es una figura clave en la construcción de la identidad del docente novel. El </a:t>
            </a:r>
            <a:r>
              <a:rPr lang="es-CL" sz="1400" b="1" dirty="0">
                <a:effectLst/>
                <a:cs typeface="Calibri" panose="020F0502020204030204" pitchFamily="34" charset="0"/>
              </a:rPr>
              <a:t>"ambiente laboral"</a:t>
            </a:r>
            <a:r>
              <a:rPr lang="es-CL" sz="1400" dirty="0">
                <a:effectLst/>
                <a:cs typeface="Calibri" panose="020F0502020204030204" pitchFamily="34" charset="0"/>
              </a:rPr>
              <a:t> y el apoyo de colegas se destacan como fundamentales en los primeros años.</a:t>
            </a:r>
            <a:br>
              <a:rPr lang="es-CL" sz="1400" dirty="0">
                <a:effectLst/>
                <a:cs typeface="Calibri" panose="020F0502020204030204" pitchFamily="34" charset="0"/>
              </a:rPr>
            </a:br>
            <a:endParaRPr lang="es-CL" sz="1400" dirty="0">
              <a:effectLst/>
              <a:cs typeface="Calibri" panose="020F0502020204030204" pitchFamily="34" charset="0"/>
            </a:endParaRPr>
          </a:p>
          <a:p>
            <a:pPr>
              <a:buNone/>
            </a:pPr>
            <a:r>
              <a:rPr lang="es-CL" sz="1400" dirty="0">
                <a:effectLst/>
                <a:cs typeface="Calibri" panose="020F0502020204030204" pitchFamily="34" charset="0"/>
              </a:rPr>
              <a:t>•</a:t>
            </a:r>
            <a:r>
              <a:rPr lang="es-CL" sz="1400" b="1" dirty="0">
                <a:effectLst/>
                <a:cs typeface="Calibri" panose="020F0502020204030204" pitchFamily="34" charset="0"/>
              </a:rPr>
              <a:t>Aspiraciones de Liderazgo:</a:t>
            </a:r>
            <a:r>
              <a:rPr lang="es-CL" sz="1400" dirty="0">
                <a:effectLst/>
                <a:cs typeface="Calibri" panose="020F0502020204030204" pitchFamily="34" charset="0"/>
              </a:rPr>
              <a:t> Los profesores intermedios y avanzados proyectan su futuro hacia </a:t>
            </a:r>
            <a:r>
              <a:rPr lang="es-CL" sz="1400" b="1" dirty="0">
                <a:effectLst/>
                <a:cs typeface="Calibri" panose="020F0502020204030204" pitchFamily="34" charset="0"/>
              </a:rPr>
              <a:t>cargos directivos o de gestión</a:t>
            </a:r>
            <a:r>
              <a:rPr lang="es-CL" sz="1400" dirty="0">
                <a:effectLst/>
                <a:cs typeface="Calibri" panose="020F0502020204030204" pitchFamily="34" charset="0"/>
              </a:rPr>
              <a:t> (UTP, Director) , con el deseo de </a:t>
            </a:r>
            <a:r>
              <a:rPr lang="es-CL" sz="1400" b="1" dirty="0">
                <a:effectLst/>
                <a:cs typeface="Calibri" panose="020F0502020204030204" pitchFamily="34" charset="0"/>
              </a:rPr>
              <a:t>tomar decisiones</a:t>
            </a:r>
            <a:r>
              <a:rPr lang="es-CL" sz="1400" dirty="0">
                <a:effectLst/>
                <a:cs typeface="Calibri" panose="020F0502020204030204" pitchFamily="34" charset="0"/>
              </a:rPr>
              <a:t> que beneficien a la comunidad educativa.</a:t>
            </a:r>
            <a:br>
              <a:rPr lang="es-CL" sz="1400" dirty="0">
                <a:effectLst/>
                <a:cs typeface="Calibri" panose="020F0502020204030204" pitchFamily="34" charset="0"/>
              </a:rPr>
            </a:br>
            <a:endParaRPr lang="es-CL" sz="1400" dirty="0">
              <a:effectLst/>
              <a:cs typeface="Calibri" panose="020F0502020204030204" pitchFamily="34" charset="0"/>
            </a:endParaRPr>
          </a:p>
        </p:txBody>
      </p:sp>
      <p:sp>
        <p:nvSpPr>
          <p:cNvPr id="4" name="Rectángulo redondeado 3">
            <a:extLst>
              <a:ext uri="{FF2B5EF4-FFF2-40B4-BE49-F238E27FC236}">
                <a16:creationId xmlns:a16="http://schemas.microsoft.com/office/drawing/2014/main" id="{358C9D6F-CB54-98EA-8830-3A6F6ECF3223}"/>
              </a:ext>
            </a:extLst>
          </p:cNvPr>
          <p:cNvSpPr/>
          <p:nvPr/>
        </p:nvSpPr>
        <p:spPr>
          <a:xfrm>
            <a:off x="715309" y="626657"/>
            <a:ext cx="2442409" cy="644806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Estudio 5</a:t>
            </a:r>
          </a:p>
        </p:txBody>
      </p:sp>
    </p:spTree>
    <p:extLst>
      <p:ext uri="{BB962C8B-B14F-4D97-AF65-F5344CB8AC3E}">
        <p14:creationId xmlns:p14="http://schemas.microsoft.com/office/powerpoint/2010/main" val="3974693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redondeado 5">
            <a:extLst>
              <a:ext uri="{FF2B5EF4-FFF2-40B4-BE49-F238E27FC236}">
                <a16:creationId xmlns:a16="http://schemas.microsoft.com/office/drawing/2014/main" id="{A43A0706-0E7F-B977-4D10-6CB5783E6120}"/>
              </a:ext>
            </a:extLst>
          </p:cNvPr>
          <p:cNvSpPr/>
          <p:nvPr/>
        </p:nvSpPr>
        <p:spPr>
          <a:xfrm>
            <a:off x="843640" y="574037"/>
            <a:ext cx="2442409" cy="644806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Estudio 6</a:t>
            </a:r>
          </a:p>
        </p:txBody>
      </p:sp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9613DB5D-2299-0669-35B3-B3545511320B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3363018" y="574037"/>
            <a:ext cx="7858036" cy="596123"/>
          </a:xfrm>
        </p:spPr>
        <p:txBody>
          <a:bodyPr/>
          <a:lstStyle/>
          <a:p>
            <a:r>
              <a:rPr lang="es-CL" dirty="0"/>
              <a:t>Colaboración y CPA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3F5132F-6E52-F5EC-0C81-8494F08BA2FF}"/>
              </a:ext>
            </a:extLst>
          </p:cNvPr>
          <p:cNvSpPr txBox="1"/>
          <p:nvPr/>
        </p:nvSpPr>
        <p:spPr>
          <a:xfrm>
            <a:off x="3363018" y="1062335"/>
            <a:ext cx="83717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b="1" i="0" u="none" strike="noStrike" dirty="0">
                <a:effectLst/>
              </a:rPr>
              <a:t>Dimensiones del aprendizaje colaborativo docente en Comunidades Profesionales de Aprendizaje en Chile"</a:t>
            </a:r>
            <a:r>
              <a:rPr lang="es-CL" b="0" i="0" u="none" strike="noStrike" dirty="0">
                <a:effectLst/>
              </a:rPr>
              <a:t> de Marcela Peña Ruz (2023)</a:t>
            </a:r>
            <a:endParaRPr lang="es-CL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C6796DD-0708-223C-EC8D-78D623431C23}"/>
              </a:ext>
            </a:extLst>
          </p:cNvPr>
          <p:cNvSpPr txBox="1"/>
          <p:nvPr/>
        </p:nvSpPr>
        <p:spPr>
          <a:xfrm>
            <a:off x="571500" y="1707141"/>
            <a:ext cx="11277600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s-CL" sz="1400" b="0" i="0" u="none" strike="noStrike" dirty="0">
                <a:effectLst/>
                <a:cs typeface="Calibri" panose="020F0502020204030204" pitchFamily="34" charset="0"/>
              </a:rPr>
              <a:t>Los hallazgos principales del estudio establecen una brecha entre las percepciones positivas sobre las </a:t>
            </a:r>
            <a:r>
              <a:rPr lang="es-CL" sz="1400" b="1" i="0" u="none" strike="noStrike" dirty="0">
                <a:effectLst/>
                <a:cs typeface="Calibri" panose="020F0502020204030204" pitchFamily="34" charset="0"/>
              </a:rPr>
              <a:t>relaciones interpersonales</a:t>
            </a:r>
            <a:r>
              <a:rPr lang="es-CL" sz="1400" b="0" i="0" u="none" strike="noStrike" dirty="0">
                <a:effectLst/>
                <a:cs typeface="Calibri" panose="020F0502020204030204" pitchFamily="34" charset="0"/>
              </a:rPr>
              <a:t> y la </a:t>
            </a:r>
            <a:r>
              <a:rPr lang="es-CL" sz="1400" b="1" i="0" u="none" strike="noStrike" dirty="0">
                <a:effectLst/>
                <a:cs typeface="Calibri" panose="020F0502020204030204" pitchFamily="34" charset="0"/>
              </a:rPr>
              <a:t>colaboración informal</a:t>
            </a:r>
            <a:r>
              <a:rPr lang="es-CL" sz="1400" b="0" i="0" u="none" strike="noStrike" dirty="0">
                <a:effectLst/>
                <a:cs typeface="Calibri" panose="020F0502020204030204" pitchFamily="34" charset="0"/>
              </a:rPr>
              <a:t>, frente a la carencia de </a:t>
            </a:r>
            <a:r>
              <a:rPr lang="es-CL" sz="1400" b="1" i="0" u="none" strike="noStrike" dirty="0">
                <a:effectLst/>
                <a:cs typeface="Calibri" panose="020F0502020204030204" pitchFamily="34" charset="0"/>
              </a:rPr>
              <a:t>prácticas formales</a:t>
            </a:r>
            <a:r>
              <a:rPr lang="es-CL" sz="1400" b="0" i="0" u="none" strike="noStrike" dirty="0">
                <a:effectLst/>
                <a:cs typeface="Calibri" panose="020F0502020204030204" pitchFamily="34" charset="0"/>
              </a:rPr>
              <a:t> de colaboración profunda y sistemática.</a:t>
            </a:r>
          </a:p>
          <a:p>
            <a:pPr algn="l">
              <a:buNone/>
            </a:pPr>
            <a:endParaRPr lang="es-CL" sz="1400" b="0" i="0" u="none" strike="noStrike" dirty="0">
              <a:effectLst/>
              <a:cs typeface="Calibri" panose="020F0502020204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CL" sz="1400" b="1" i="0" u="none" strike="noStrike" dirty="0">
                <a:effectLst/>
                <a:cs typeface="Calibri" panose="020F0502020204030204" pitchFamily="34" charset="0"/>
              </a:rPr>
              <a:t>Punto Fuerte (Relaciones):</a:t>
            </a:r>
            <a:r>
              <a:rPr lang="es-CL" sz="1400" b="0" i="0" u="none" strike="noStrike" dirty="0">
                <a:effectLst/>
                <a:cs typeface="Calibri" panose="020F0502020204030204" pitchFamily="34" charset="0"/>
              </a:rPr>
              <a:t> Los equipos docentes tienen percepciones positivas respecto a las relaciones entre pares y el compartir informal de sus prácticas (relatos o narraciones de lo que ha "funcionado bien").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CL" sz="1400" b="1" i="0" u="none" strike="noStrike" dirty="0">
                <a:effectLst/>
                <a:cs typeface="Calibri" panose="020F0502020204030204" pitchFamily="34" charset="0"/>
              </a:rPr>
              <a:t>Punto Débil (Profundidad):</a:t>
            </a:r>
            <a:r>
              <a:rPr lang="es-CL" sz="1400" b="0" i="0" u="none" strike="noStrike" dirty="0">
                <a:effectLst/>
                <a:cs typeface="Calibri" panose="020F0502020204030204" pitchFamily="34" charset="0"/>
              </a:rPr>
              <a:t> Se detecta una clara falta de espacios estructurados y formales para el </a:t>
            </a:r>
            <a:r>
              <a:rPr lang="es-CL" sz="1400" b="1" i="0" u="none" strike="noStrike" dirty="0">
                <a:effectLst/>
                <a:cs typeface="Calibri" panose="020F0502020204030204" pitchFamily="34" charset="0"/>
              </a:rPr>
              <a:t>acompañamiento, observación, retroalimentación (</a:t>
            </a:r>
            <a:r>
              <a:rPr lang="es-CL" sz="1400" b="1" i="0" u="none" strike="noStrike" dirty="0" err="1">
                <a:effectLst/>
                <a:cs typeface="Calibri" panose="020F0502020204030204" pitchFamily="34" charset="0"/>
              </a:rPr>
              <a:t>feedback</a:t>
            </a:r>
            <a:r>
              <a:rPr lang="es-CL" sz="1400" b="1" i="0" u="none" strike="noStrike" dirty="0">
                <a:effectLst/>
                <a:cs typeface="Calibri" panose="020F0502020204030204" pitchFamily="34" charset="0"/>
              </a:rPr>
              <a:t>) y tutoría entre pares</a:t>
            </a:r>
            <a:r>
              <a:rPr lang="es-CL" sz="1400" b="0" i="0" u="none" strike="noStrike" dirty="0">
                <a:effectLst/>
                <a:cs typeface="Calibri" panose="020F0502020204030204" pitchFamily="34" charset="0"/>
              </a:rPr>
              <a:t> que permitan una reflexión y un aprendizaje colectivo más profundo y basado en evidencia.</a:t>
            </a:r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06CD14B2-75A4-FA9F-0860-FF809A8704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820450"/>
              </p:ext>
            </p:extLst>
          </p:nvPr>
        </p:nvGraphicFramePr>
        <p:xfrm>
          <a:off x="736600" y="3550422"/>
          <a:ext cx="10718800" cy="2340231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468649">
                  <a:extLst>
                    <a:ext uri="{9D8B030D-6E8A-4147-A177-3AD203B41FA5}">
                      <a16:colId xmlns:a16="http://schemas.microsoft.com/office/drawing/2014/main" val="718435220"/>
                    </a:ext>
                  </a:extLst>
                </a:gridCol>
                <a:gridCol w="2276785">
                  <a:extLst>
                    <a:ext uri="{9D8B030D-6E8A-4147-A177-3AD203B41FA5}">
                      <a16:colId xmlns:a16="http://schemas.microsoft.com/office/drawing/2014/main" val="3137052206"/>
                    </a:ext>
                  </a:extLst>
                </a:gridCol>
                <a:gridCol w="1299766">
                  <a:extLst>
                    <a:ext uri="{9D8B030D-6E8A-4147-A177-3AD203B41FA5}">
                      <a16:colId xmlns:a16="http://schemas.microsoft.com/office/drawing/2014/main" val="2588144406"/>
                    </a:ext>
                  </a:extLst>
                </a:gridCol>
                <a:gridCol w="3238500">
                  <a:extLst>
                    <a:ext uri="{9D8B030D-6E8A-4147-A177-3AD203B41FA5}">
                      <a16:colId xmlns:a16="http://schemas.microsoft.com/office/drawing/2014/main" val="2034266451"/>
                    </a:ext>
                  </a:extLst>
                </a:gridCol>
                <a:gridCol w="1435100">
                  <a:extLst>
                    <a:ext uri="{9D8B030D-6E8A-4147-A177-3AD203B41FA5}">
                      <a16:colId xmlns:a16="http://schemas.microsoft.com/office/drawing/2014/main" val="1395425471"/>
                    </a:ext>
                  </a:extLst>
                </a:gridCol>
              </a:tblGrid>
              <a:tr h="362254"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4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Dimensión de la CPA</a:t>
                      </a:r>
                    </a:p>
                  </a:txBody>
                  <a:tcPr marL="17833" marR="17833" marT="11889" marB="11889" anchor="b"/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4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Aspecto Mejor Evaluado</a:t>
                      </a:r>
                    </a:p>
                  </a:txBody>
                  <a:tcPr marL="17833" marR="17833" marT="11889" marB="11889" anchor="b"/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4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Media (Md)</a:t>
                      </a:r>
                    </a:p>
                  </a:txBody>
                  <a:tcPr marL="17833" marR="17833" marT="11889" marB="11889" anchor="b"/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4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Aspecto a Mejorar (Medias más bajas)</a:t>
                      </a:r>
                    </a:p>
                  </a:txBody>
                  <a:tcPr marL="17833" marR="17833" marT="11889" marB="11889" anchor="b"/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4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Media (Md)</a:t>
                      </a:r>
                    </a:p>
                  </a:txBody>
                  <a:tcPr marL="17833" marR="17833" marT="11889" marB="11889" anchor="b"/>
                </a:tc>
                <a:extLst>
                  <a:ext uri="{0D108BD9-81ED-4DB2-BD59-A6C34878D82A}">
                    <a16:rowId xmlns:a16="http://schemas.microsoft.com/office/drawing/2014/main" val="1105149546"/>
                  </a:ext>
                </a:extLst>
              </a:tr>
              <a:tr h="887399"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 Práctica Personal Compartida</a:t>
                      </a:r>
                    </a:p>
                  </a:txBody>
                  <a:tcPr marL="17833" marR="17833" marT="11889" marB="11889" anchor="b"/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 equipo docente comparte informalmente ideas y sugerencias para mejorar el aprendizaje de los estudiantes</a:t>
                      </a:r>
                    </a:p>
                  </a:txBody>
                  <a:tcPr marL="17833" marR="17833" marT="11889" marB="11889" anchor="b"/>
                </a:tc>
                <a:tc>
                  <a:txBody>
                    <a:bodyPr/>
                    <a:lstStyle/>
                    <a:p>
                      <a:pPr algn="r" rtl="0" fontAlgn="b">
                        <a:buNone/>
                      </a:pPr>
                      <a:r>
                        <a:rPr lang="es-CL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3.31</a:t>
                      </a:r>
                    </a:p>
                  </a:txBody>
                  <a:tcPr marL="17833" marR="17833" marT="11889" marB="11889" anchor="b"/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400" dirty="0">
                          <a:solidFill>
                            <a:schemeClr val="accent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Oportunidades para observar y alentar a compañeros/as analizando prácticas de aula</a:t>
                      </a:r>
                    </a:p>
                  </a:txBody>
                  <a:tcPr marL="17833" marR="17833" marT="11889" marB="11889" anchor="b"/>
                </a:tc>
                <a:tc>
                  <a:txBody>
                    <a:bodyPr/>
                    <a:lstStyle/>
                    <a:p>
                      <a:pPr algn="r" rtl="0" fontAlgn="b">
                        <a:buNone/>
                      </a:pPr>
                      <a:r>
                        <a:rPr lang="es-CL" sz="1400" dirty="0">
                          <a:solidFill>
                            <a:schemeClr val="accent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2.78</a:t>
                      </a:r>
                    </a:p>
                  </a:txBody>
                  <a:tcPr marL="17833" marR="17833" marT="11889" marB="11889" anchor="b"/>
                </a:tc>
                <a:extLst>
                  <a:ext uri="{0D108BD9-81ED-4DB2-BD59-A6C34878D82A}">
                    <a16:rowId xmlns:a16="http://schemas.microsoft.com/office/drawing/2014/main" val="36736943"/>
                  </a:ext>
                </a:extLst>
              </a:tr>
              <a:tr h="974924"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 Aprendizaje Colectivo y su Aplicación</a:t>
                      </a:r>
                    </a:p>
                  </a:txBody>
                  <a:tcPr marL="17833" marR="17833" marT="11889" marB="11889" anchor="b"/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Existen buenas relaciones profesionales entre el equipo docente que reflejan un compromiso con la mejora de la escuela</a:t>
                      </a:r>
                    </a:p>
                  </a:txBody>
                  <a:tcPr marL="17833" marR="17833" marT="11889" marB="11889" anchor="b"/>
                </a:tc>
                <a:tc>
                  <a:txBody>
                    <a:bodyPr/>
                    <a:lstStyle/>
                    <a:p>
                      <a:pPr algn="r" rtl="0" fontAlgn="b">
                        <a:buNone/>
                      </a:pPr>
                      <a:r>
                        <a:rPr lang="es-CL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3.43</a:t>
                      </a:r>
                    </a:p>
                  </a:txBody>
                  <a:tcPr marL="17833" marR="17833" marT="11889" marB="11889" anchor="b"/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r>
                        <a:rPr lang="es-CL" sz="1400">
                          <a:solidFill>
                            <a:schemeClr val="accent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 equipo docente analiza conjuntamente los trabajos de los estudiantes para mejorar la enseñanza y el aprendizaje</a:t>
                      </a:r>
                    </a:p>
                  </a:txBody>
                  <a:tcPr marL="17833" marR="17833" marT="11889" marB="11889" anchor="b"/>
                </a:tc>
                <a:tc>
                  <a:txBody>
                    <a:bodyPr/>
                    <a:lstStyle/>
                    <a:p>
                      <a:pPr algn="r" rtl="0" fontAlgn="b">
                        <a:buNone/>
                      </a:pPr>
                      <a:r>
                        <a:rPr lang="es-CL" sz="1400" dirty="0">
                          <a:solidFill>
                            <a:schemeClr val="accent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3.16</a:t>
                      </a:r>
                    </a:p>
                  </a:txBody>
                  <a:tcPr marL="17833" marR="17833" marT="11889" marB="11889" anchor="b"/>
                </a:tc>
                <a:extLst>
                  <a:ext uri="{0D108BD9-81ED-4DB2-BD59-A6C34878D82A}">
                    <a16:rowId xmlns:a16="http://schemas.microsoft.com/office/drawing/2014/main" val="35943003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40562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52BB5283-37B6-AB49-662E-3B7B59C01A25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r>
              <a:rPr lang="es-CL" dirty="0"/>
              <a:t>Hacia donde proyectar los esfuerzos futuros  </a:t>
            </a:r>
          </a:p>
          <a:p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778F4B-9FCB-D820-0D72-5FA38398EB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4476" y="1636889"/>
            <a:ext cx="9983835" cy="4492977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s-CL" sz="1800" b="1" dirty="0">
                <a:latin typeface="Calibri" panose="020F0502020204030204" pitchFamily="34" charset="0"/>
                <a:cs typeface="Calibri" panose="020F0502020204030204" pitchFamily="34" charset="0"/>
              </a:rPr>
              <a:t>Transformación del sentido de la evaluación:</a:t>
            </a:r>
            <a:r>
              <a:rPr lang="es-CL" sz="1800" dirty="0">
                <a:latin typeface="Calibri" panose="020F0502020204030204" pitchFamily="34" charset="0"/>
                <a:cs typeface="Calibri" panose="020F0502020204030204" pitchFamily="34" charset="0"/>
              </a:rPr>
              <a:t> Urge una reorientación del sistema de reconocimiento. Debe promoverse una evaluación con </a:t>
            </a:r>
            <a:r>
              <a:rPr lang="es-CL" sz="1800" b="1" dirty="0">
                <a:latin typeface="Calibri" panose="020F0502020204030204" pitchFamily="34" charset="0"/>
                <a:cs typeface="Calibri" panose="020F0502020204030204" pitchFamily="34" charset="0"/>
              </a:rPr>
              <a:t>énfasis formativo</a:t>
            </a:r>
            <a:r>
              <a:rPr lang="es-CL" sz="1800" dirty="0">
                <a:latin typeface="Calibri" panose="020F0502020204030204" pitchFamily="34" charset="0"/>
                <a:cs typeface="Calibri" panose="020F0502020204030204" pitchFamily="34" charset="0"/>
              </a:rPr>
              <a:t>, donde la mentoría y la retroalimentación sean prioritarias sobre la asignación de tramo. Se debe reconocer explícitamente el valor de la </a:t>
            </a:r>
            <a:r>
              <a:rPr lang="es-CL" sz="1800" b="1" dirty="0">
                <a:latin typeface="Calibri" panose="020F0502020204030204" pitchFamily="34" charset="0"/>
                <a:cs typeface="Calibri" panose="020F0502020204030204" pitchFamily="34" charset="0"/>
              </a:rPr>
              <a:t>investigación-acción pedagógica</a:t>
            </a:r>
            <a:r>
              <a:rPr lang="es-CL" sz="1800" dirty="0">
                <a:latin typeface="Calibri" panose="020F0502020204030204" pitchFamily="34" charset="0"/>
                <a:cs typeface="Calibri" panose="020F0502020204030204" pitchFamily="34" charset="0"/>
              </a:rPr>
              <a:t> como evidencia válida de desempeño.</a:t>
            </a:r>
          </a:p>
          <a:p>
            <a:pPr lvl="0" algn="just"/>
            <a:endParaRPr lang="es-C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s-CL" sz="1800" b="1" dirty="0">
                <a:latin typeface="Calibri" panose="020F0502020204030204" pitchFamily="34" charset="0"/>
                <a:cs typeface="Calibri" panose="020F0502020204030204" pitchFamily="34" charset="0"/>
              </a:rPr>
              <a:t>Consolidación del rol pedagógico de los SLEP:</a:t>
            </a:r>
            <a:r>
              <a:rPr lang="es-CL" sz="1800" dirty="0">
                <a:latin typeface="Calibri" panose="020F0502020204030204" pitchFamily="34" charset="0"/>
                <a:cs typeface="Calibri" panose="020F0502020204030204" pitchFamily="34" charset="0"/>
              </a:rPr>
              <a:t> El Estado debe dotar a los SLEP de la </a:t>
            </a:r>
            <a:r>
              <a:rPr lang="es-CL" sz="1800" b="1" dirty="0">
                <a:latin typeface="Calibri" panose="020F0502020204030204" pitchFamily="34" charset="0"/>
                <a:cs typeface="Calibri" panose="020F0502020204030204" pitchFamily="34" charset="0"/>
              </a:rPr>
              <a:t>capacidad técnica y autonomía de gestión</a:t>
            </a:r>
            <a:r>
              <a:rPr lang="es-CL" sz="1800" dirty="0">
                <a:latin typeface="Calibri" panose="020F0502020204030204" pitchFamily="34" charset="0"/>
                <a:cs typeface="Calibri" panose="020F0502020204030204" pitchFamily="34" charset="0"/>
              </a:rPr>
              <a:t> necesaria para que sus UATP actúen como  </a:t>
            </a:r>
            <a:r>
              <a:rPr lang="es-CL" sz="1800" b="1" dirty="0">
                <a:latin typeface="Calibri" panose="020F0502020204030204" pitchFamily="34" charset="0"/>
                <a:cs typeface="Calibri" panose="020F0502020204030204" pitchFamily="34" charset="0"/>
              </a:rPr>
              <a:t>soportes pedagógicos</a:t>
            </a:r>
            <a:r>
              <a:rPr lang="es-CL" sz="1800" dirty="0">
                <a:latin typeface="Calibri" panose="020F0502020204030204" pitchFamily="34" charset="0"/>
                <a:cs typeface="Calibri" panose="020F0502020204030204" pitchFamily="34" charset="0"/>
              </a:rPr>
              <a:t>, y no como nuevos centros de control. La inversión debe ir a la </a:t>
            </a:r>
            <a:r>
              <a:rPr lang="es-CL" sz="1800" b="1" dirty="0">
                <a:latin typeface="Calibri" panose="020F0502020204030204" pitchFamily="34" charset="0"/>
                <a:cs typeface="Calibri" panose="020F0502020204030204" pitchFamily="34" charset="0"/>
              </a:rPr>
              <a:t>formación local y situada</a:t>
            </a:r>
            <a:r>
              <a:rPr lang="es-CL" sz="1800" dirty="0">
                <a:latin typeface="Calibri" panose="020F0502020204030204" pitchFamily="34" charset="0"/>
                <a:cs typeface="Calibri" panose="020F0502020204030204" pitchFamily="34" charset="0"/>
              </a:rPr>
              <a:t> dirigida por la demanda de las escuelas.</a:t>
            </a:r>
          </a:p>
          <a:p>
            <a:pPr lvl="0" algn="just"/>
            <a:endParaRPr lang="es-C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s-CL" sz="1800" b="1" dirty="0">
                <a:latin typeface="Calibri" panose="020F0502020204030204" pitchFamily="34" charset="0"/>
                <a:cs typeface="Calibri" panose="020F0502020204030204" pitchFamily="34" charset="0"/>
              </a:rPr>
              <a:t>Restituir la confianza y la investigación en el aula:</a:t>
            </a:r>
            <a:r>
              <a:rPr lang="es-CL" sz="1800" dirty="0">
                <a:latin typeface="Calibri" panose="020F0502020204030204" pitchFamily="34" charset="0"/>
                <a:cs typeface="Calibri" panose="020F0502020204030204" pitchFamily="34" charset="0"/>
              </a:rPr>
              <a:t> El avance más significativo será cuando las políticas confíen en el </a:t>
            </a:r>
            <a:r>
              <a:rPr lang="es-CL" sz="1800" b="1" dirty="0">
                <a:latin typeface="Calibri" panose="020F0502020204030204" pitchFamily="34" charset="0"/>
                <a:cs typeface="Calibri" panose="020F0502020204030204" pitchFamily="34" charset="0"/>
              </a:rPr>
              <a:t>criterio y la experticia de los docentes</a:t>
            </a:r>
            <a:r>
              <a:rPr lang="es-CL" sz="1800" dirty="0">
                <a:latin typeface="Calibri" panose="020F0502020204030204" pitchFamily="34" charset="0"/>
                <a:cs typeface="Calibri" panose="020F0502020204030204" pitchFamily="34" charset="0"/>
              </a:rPr>
              <a:t>. Debemos fomentar una cultura donde el profesor sea un </a:t>
            </a:r>
            <a:r>
              <a:rPr lang="es-CL" sz="1800" b="1" dirty="0">
                <a:latin typeface="Calibri" panose="020F0502020204030204" pitchFamily="34" charset="0"/>
                <a:cs typeface="Calibri" panose="020F0502020204030204" pitchFamily="34" charset="0"/>
              </a:rPr>
              <a:t>productor de saberes</a:t>
            </a:r>
            <a:r>
              <a:rPr lang="es-CL" sz="1800" dirty="0">
                <a:latin typeface="Calibri" panose="020F0502020204030204" pitchFamily="34" charset="0"/>
                <a:cs typeface="Calibri" panose="020F0502020204030204" pitchFamily="34" charset="0"/>
              </a:rPr>
              <a:t> y no un simple implementador. La calidad educativa se alcanzará cuando se institucionalice el tiempo y el espacio para que el docente sea un </a:t>
            </a:r>
            <a:r>
              <a:rPr lang="es-CL" sz="1800" b="1" dirty="0">
                <a:latin typeface="Calibri" panose="020F0502020204030204" pitchFamily="34" charset="0"/>
                <a:cs typeface="Calibri" panose="020F0502020204030204" pitchFamily="34" charset="0"/>
              </a:rPr>
              <a:t>intelectual transformador</a:t>
            </a:r>
            <a:r>
              <a:rPr lang="es-CL" sz="1800" dirty="0">
                <a:latin typeface="Calibri" panose="020F0502020204030204" pitchFamily="34" charset="0"/>
                <a:cs typeface="Calibri" panose="020F0502020204030204" pitchFamily="34" charset="0"/>
              </a:rPr>
              <a:t> que reflexiona, indaga y actúa con autonomía en su comunidad.</a:t>
            </a:r>
          </a:p>
          <a:p>
            <a:endParaRPr lang="es-CL" sz="1800" dirty="0"/>
          </a:p>
        </p:txBody>
      </p:sp>
    </p:spTree>
    <p:extLst>
      <p:ext uri="{BB962C8B-B14F-4D97-AF65-F5344CB8AC3E}">
        <p14:creationId xmlns:p14="http://schemas.microsoft.com/office/powerpoint/2010/main" val="16272476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BF5B75-E262-25FD-1BD7-5E4F6AB2AB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CEA3658D-5F3E-B837-15F0-2C9A487284DF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BFFB47E-A3AA-F67E-640B-AAF41F1BB2C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64048FB-3D39-097F-0EA9-023D4C5367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B262F6E2-0D48-EAF9-66C8-F244138624FA}"/>
              </a:ext>
            </a:extLst>
          </p:cNvPr>
          <p:cNvSpPr/>
          <p:nvPr/>
        </p:nvSpPr>
        <p:spPr>
          <a:xfrm>
            <a:off x="105709" y="4691614"/>
            <a:ext cx="2060548" cy="20248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9175F6A6-B00A-A4C8-1FC1-CB421B25FDF9}"/>
              </a:ext>
            </a:extLst>
          </p:cNvPr>
          <p:cNvSpPr/>
          <p:nvPr/>
        </p:nvSpPr>
        <p:spPr>
          <a:xfrm>
            <a:off x="2032481" y="5584370"/>
            <a:ext cx="5279952" cy="100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35F5E6F2-97D3-1406-522E-63945DF5C338}"/>
              </a:ext>
            </a:extLst>
          </p:cNvPr>
          <p:cNvSpPr/>
          <p:nvPr/>
        </p:nvSpPr>
        <p:spPr>
          <a:xfrm>
            <a:off x="6806339" y="6302829"/>
            <a:ext cx="5279952" cy="288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E3CCB431-31E6-A37C-1BAE-741146BB4FB2}"/>
              </a:ext>
            </a:extLst>
          </p:cNvPr>
          <p:cNvSpPr/>
          <p:nvPr/>
        </p:nvSpPr>
        <p:spPr>
          <a:xfrm>
            <a:off x="1796143" y="3635829"/>
            <a:ext cx="6509657" cy="1682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737FC5E-3DB6-EFFD-0EE8-C3A60A2E30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8" t="52699" r="32232" b="24052"/>
          <a:stretch>
            <a:fillRect/>
          </a:stretch>
        </p:blipFill>
        <p:spPr>
          <a:xfrm>
            <a:off x="258962" y="4833130"/>
            <a:ext cx="7195458" cy="1720104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BE14956B-97CD-45AF-3139-F609BCFCF011}"/>
              </a:ext>
            </a:extLst>
          </p:cNvPr>
          <p:cNvSpPr/>
          <p:nvPr/>
        </p:nvSpPr>
        <p:spPr>
          <a:xfrm>
            <a:off x="105709" y="5932714"/>
            <a:ext cx="1494491" cy="6588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181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7FE9A7CE-4B34-C2C1-F22E-DBC712768C9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313543" y="2705761"/>
            <a:ext cx="9564914" cy="2832397"/>
          </a:xfrm>
        </p:spPr>
        <p:txBody>
          <a:bodyPr/>
          <a:lstStyle/>
          <a:p>
            <a:endParaRPr lang="es-CL" dirty="0"/>
          </a:p>
          <a:p>
            <a:pPr algn="ctr"/>
            <a:r>
              <a:rPr lang="es-ES" sz="3600" dirty="0"/>
              <a:t>Oportunidades y tensiones para el desarrollo profesional docente en el marco de la Educación Pública</a:t>
            </a:r>
            <a:endParaRPr lang="es-CL" dirty="0"/>
          </a:p>
        </p:txBody>
      </p:sp>
      <p:pic>
        <p:nvPicPr>
          <p:cNvPr id="4" name="Imagen 3" descr="Texto&#10;&#10;El contenido generado por IA puede ser incorrecto.">
            <a:extLst>
              <a:ext uri="{FF2B5EF4-FFF2-40B4-BE49-F238E27FC236}">
                <a16:creationId xmlns:a16="http://schemas.microsoft.com/office/drawing/2014/main" id="{6D29130E-CD37-48A8-B3CB-4CE667AA49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41" y="279446"/>
            <a:ext cx="8583387" cy="2276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434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DB3DAA-9B84-1634-9DE2-9CD7BBCD6E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8F87A1E0-D6F2-B839-5886-0629BDE59C9E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8" y="717400"/>
            <a:ext cx="11038887" cy="596123"/>
          </a:xfrm>
        </p:spPr>
        <p:txBody>
          <a:bodyPr>
            <a:normAutofit/>
          </a:bodyPr>
          <a:lstStyle/>
          <a:p>
            <a:pPr fontAlgn="ctr"/>
            <a:r>
              <a:rPr lang="es-CL" sz="3200" dirty="0">
                <a:hlinkClick r:id="rId3"/>
              </a:rPr>
              <a:t>En los últimos 10 años 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801629A3-F64C-31DA-AD63-F89756FF65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8808819"/>
              </p:ext>
            </p:extLst>
          </p:nvPr>
        </p:nvGraphicFramePr>
        <p:xfrm>
          <a:off x="1311910" y="1713825"/>
          <a:ext cx="9958070" cy="30522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Elipse 5">
            <a:extLst>
              <a:ext uri="{FF2B5EF4-FFF2-40B4-BE49-F238E27FC236}">
                <a16:creationId xmlns:a16="http://schemas.microsoft.com/office/drawing/2014/main" id="{F21ABA7A-E249-129F-3906-8A2A9F6FC2D0}"/>
              </a:ext>
            </a:extLst>
          </p:cNvPr>
          <p:cNvSpPr/>
          <p:nvPr/>
        </p:nvSpPr>
        <p:spPr>
          <a:xfrm>
            <a:off x="4913630" y="1999999"/>
            <a:ext cx="2754630" cy="276606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2000" dirty="0"/>
              <a:t>¿Cómo se entiende la profesión docente? </a:t>
            </a:r>
          </a:p>
        </p:txBody>
      </p:sp>
      <p:sp>
        <p:nvSpPr>
          <p:cNvPr id="7" name="Rectángulo redondeado 6">
            <a:extLst>
              <a:ext uri="{FF2B5EF4-FFF2-40B4-BE49-F238E27FC236}">
                <a16:creationId xmlns:a16="http://schemas.microsoft.com/office/drawing/2014/main" id="{019C5666-8726-DAE1-22AC-CC4B4498D614}"/>
              </a:ext>
            </a:extLst>
          </p:cNvPr>
          <p:cNvSpPr/>
          <p:nvPr/>
        </p:nvSpPr>
        <p:spPr>
          <a:xfrm>
            <a:off x="3194819" y="5166361"/>
            <a:ext cx="6192252" cy="137450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La Ley </a:t>
            </a:r>
            <a:r>
              <a:rPr lang="es-CL" dirty="0" err="1"/>
              <a:t>N°</a:t>
            </a:r>
            <a:r>
              <a:rPr lang="es-CL" dirty="0"/>
              <a:t> 21.625, (2023), unifica y consolida el Sistema de Reconocimiento y Promoción del Desarrollo Profesional Docente</a:t>
            </a:r>
          </a:p>
        </p:txBody>
      </p:sp>
    </p:spTree>
    <p:extLst>
      <p:ext uri="{BB962C8B-B14F-4D97-AF65-F5344CB8AC3E}">
        <p14:creationId xmlns:p14="http://schemas.microsoft.com/office/powerpoint/2010/main" val="2278325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DD834A-59F2-3D0A-1E32-1EAC816C3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EAD30174-B9BC-B212-4F61-CE66333FB0D2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8" y="570089"/>
            <a:ext cx="9585138" cy="927817"/>
          </a:xfrm>
        </p:spPr>
        <p:txBody>
          <a:bodyPr>
            <a:normAutofit/>
          </a:bodyPr>
          <a:lstStyle/>
          <a:p>
            <a:r>
              <a:rPr lang="es-CL" dirty="0"/>
              <a:t>¿Cómo se entiende la profesión docente en este marco? </a:t>
            </a:r>
            <a:r>
              <a:rPr lang="es-CL" sz="2200" dirty="0"/>
              <a:t>Principios Ley 20903</a:t>
            </a:r>
          </a:p>
        </p:txBody>
      </p:sp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6607B7FA-4C12-1A1E-A016-C2B89013FA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4251810"/>
              </p:ext>
            </p:extLst>
          </p:nvPr>
        </p:nvGraphicFramePr>
        <p:xfrm>
          <a:off x="715307" y="1497906"/>
          <a:ext cx="10761385" cy="4790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8315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A662FC72-15F9-72D6-47BF-0F7A769F1E99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9" y="900983"/>
            <a:ext cx="3868266" cy="596123"/>
          </a:xfrm>
        </p:spPr>
        <p:txBody>
          <a:bodyPr>
            <a:noAutofit/>
          </a:bodyPr>
          <a:lstStyle/>
          <a:p>
            <a:r>
              <a:rPr lang="es-CL" sz="2400" dirty="0"/>
              <a:t>PRINCIPIOS DEL SISTEMA DE EDUCACIÓN PÚBLICA </a:t>
            </a:r>
          </a:p>
          <a:p>
            <a:r>
              <a:rPr lang="es-CL" sz="2400" dirty="0"/>
              <a:t>Primera Estrategia Nacional de Educación Pública 2020 – 2028, </a:t>
            </a:r>
          </a:p>
          <a:p>
            <a:r>
              <a:rPr lang="es-CL" sz="2400" dirty="0"/>
              <a:t>Dirección de Educación Pública, junio 2020 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124DFCC-C440-B844-3AAA-8F5719E3A00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6" name="Google Shape;110;p20">
            <a:extLst>
              <a:ext uri="{FF2B5EF4-FFF2-40B4-BE49-F238E27FC236}">
                <a16:creationId xmlns:a16="http://schemas.microsoft.com/office/drawing/2014/main" id="{3467BE1D-AAC2-0768-C901-B5511A62B03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983333" y="369069"/>
            <a:ext cx="6174800" cy="641795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7CD93BF7-520B-34D1-7FC8-8DF6A11E955D}"/>
              </a:ext>
            </a:extLst>
          </p:cNvPr>
          <p:cNvSpPr txBox="1"/>
          <p:nvPr/>
        </p:nvSpPr>
        <p:spPr>
          <a:xfrm>
            <a:off x="3049929" y="3247227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b="0" i="0" u="none" strike="noStrike" dirty="0">
                <a:solidFill>
                  <a:srgbClr val="000000"/>
                </a:solidFill>
                <a:effectLst/>
              </a:rPr>
              <a:t> </a:t>
            </a:r>
            <a:endParaRPr lang="es-CL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7762CDA-E7CD-5135-E44B-2CE743D48DA6}"/>
              </a:ext>
            </a:extLst>
          </p:cNvPr>
          <p:cNvSpPr txBox="1"/>
          <p:nvPr/>
        </p:nvSpPr>
        <p:spPr>
          <a:xfrm>
            <a:off x="3049929" y="3247227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b="0" i="0" u="none" strike="noStrike" dirty="0">
                <a:solidFill>
                  <a:srgbClr val="000000"/>
                </a:solidFill>
                <a:effectLst/>
              </a:rPr>
              <a:t> 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770103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8D4226D4-6F52-AB39-F351-6FC031614160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r>
              <a:rPr lang="es-CL" dirty="0"/>
              <a:t>Modelo de desarrollo de capacidades</a:t>
            </a:r>
          </a:p>
        </p:txBody>
      </p:sp>
      <p:pic>
        <p:nvPicPr>
          <p:cNvPr id="6" name="Google Shape;189;p33">
            <a:extLst>
              <a:ext uri="{FF2B5EF4-FFF2-40B4-BE49-F238E27FC236}">
                <a16:creationId xmlns:a16="http://schemas.microsoft.com/office/drawing/2014/main" id="{06922EB3-3319-528C-57B4-75191D07166B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773610" y="2969141"/>
            <a:ext cx="2628578" cy="2987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DB14855-7271-D698-9C4E-9B17A6E269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159" y="1601043"/>
            <a:ext cx="6580330" cy="4586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3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5"/>
          <p:cNvSpPr txBox="1">
            <a:spLocks noGrp="1"/>
          </p:cNvSpPr>
          <p:nvPr>
            <p:ph type="title"/>
          </p:nvPr>
        </p:nvSpPr>
        <p:spPr>
          <a:xfrm>
            <a:off x="629200" y="984967"/>
            <a:ext cx="10962800" cy="1023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 fontScale="90000"/>
          </a:bodyPr>
          <a:lstStyle/>
          <a:p>
            <a:r>
              <a:rPr lang="es"/>
              <a:t>Modelo de desarrollo de capacidades. Fundamentos</a:t>
            </a:r>
            <a:endParaRPr/>
          </a:p>
        </p:txBody>
      </p:sp>
      <p:pic>
        <p:nvPicPr>
          <p:cNvPr id="215" name="Google Shape;215;p35"/>
          <p:cNvPicPr preferRelativeResize="0"/>
          <p:nvPr/>
        </p:nvPicPr>
        <p:blipFill rotWithShape="1">
          <a:blip r:embed="rId3">
            <a:alphaModFix/>
          </a:blip>
          <a:srcRect t="5267"/>
          <a:stretch/>
        </p:blipFill>
        <p:spPr>
          <a:xfrm>
            <a:off x="1" y="2461501"/>
            <a:ext cx="12191999" cy="41238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6609410-6064-6D0D-8935-A1436E003E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6" name="Google Shape;227;p37">
            <a:extLst>
              <a:ext uri="{FF2B5EF4-FFF2-40B4-BE49-F238E27FC236}">
                <a16:creationId xmlns:a16="http://schemas.microsoft.com/office/drawing/2014/main" id="{9C0B0610-AE74-CBE7-82F2-D9374E61AAE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822" y="615900"/>
            <a:ext cx="7273948" cy="5626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9867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58BE838D-E331-5C72-292D-298D68FB69E9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9" y="900983"/>
            <a:ext cx="9585138" cy="903754"/>
          </a:xfrm>
        </p:spPr>
        <p:txBody>
          <a:bodyPr>
            <a:normAutofit/>
          </a:bodyPr>
          <a:lstStyle/>
          <a:p>
            <a:pPr algn="ctr"/>
            <a:r>
              <a:rPr lang="es-CL" dirty="0"/>
              <a:t>¿Qué dicen algunos estudios en el contexto nacional?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7A0C8A80-ACF1-3059-C0DD-2764BEB0C1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6102138"/>
              </p:ext>
            </p:extLst>
          </p:nvPr>
        </p:nvGraphicFramePr>
        <p:xfrm>
          <a:off x="2118894" y="1439333"/>
          <a:ext cx="795421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69138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Gob2024">
  <a:themeElements>
    <a:clrScheme name="GOBIERNO DE CHILE 2024">
      <a:dk1>
        <a:srgbClr val="1B4389"/>
      </a:dk1>
      <a:lt1>
        <a:srgbClr val="FFFFFF"/>
      </a:lt1>
      <a:dk2>
        <a:srgbClr val="2259CC"/>
      </a:dk2>
      <a:lt2>
        <a:srgbClr val="DBEDF9"/>
      </a:lt2>
      <a:accent1>
        <a:srgbClr val="0C69B2"/>
      </a:accent1>
      <a:accent2>
        <a:srgbClr val="E5385F"/>
      </a:accent2>
      <a:accent3>
        <a:srgbClr val="2259CC"/>
      </a:accent3>
      <a:accent4>
        <a:srgbClr val="3CB7F5"/>
      </a:accent4>
      <a:accent5>
        <a:srgbClr val="E87982"/>
      </a:accent5>
      <a:accent6>
        <a:srgbClr val="70AD47"/>
      </a:accent6>
      <a:hlink>
        <a:srgbClr val="0563C1"/>
      </a:hlink>
      <a:folHlink>
        <a:srgbClr val="E39509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Gob2024" id="{2F5F9722-0B10-344F-8C82-9BE0849341A2}" vid="{698E2328-B6BA-674D-B63D-49A7BA75759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E0D245868E2ED46AF168DD55FA2B5FC" ma:contentTypeVersion="18" ma:contentTypeDescription="Crear nuevo documento." ma:contentTypeScope="" ma:versionID="1de1062dec0e60e33f936a2942d3cf63">
  <xsd:schema xmlns:xsd="http://www.w3.org/2001/XMLSchema" xmlns:xs="http://www.w3.org/2001/XMLSchema" xmlns:p="http://schemas.microsoft.com/office/2006/metadata/properties" xmlns:ns2="ae046da2-873d-4a68-941a-4b9e7884cef1" xmlns:ns3="c592c685-9940-4c45-8f64-c72857a99887" targetNamespace="http://schemas.microsoft.com/office/2006/metadata/properties" ma:root="true" ma:fieldsID="dd1a2d3c2c94f76207aa0465a49fc55b" ns2:_="" ns3:_="">
    <xsd:import namespace="ae046da2-873d-4a68-941a-4b9e7884cef1"/>
    <xsd:import namespace="c592c685-9940-4c45-8f64-c72857a9988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ServiceAutoKeyPoints" minOccurs="0"/>
                <xsd:element ref="ns3:MediaServiceKeyPoints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046da2-873d-4a68-941a-4b9e7884ce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d8d0b382-19c3-4c82-9462-9affb45c1b43}" ma:internalName="TaxCatchAll" ma:showField="CatchAllData" ma:web="ae046da2-873d-4a68-941a-4b9e7884cef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92c685-9940-4c45-8f64-c72857a998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83aa49dc-0840-4df2-9988-4c28c04889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DateTaken" ma:index="23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5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592c685-9940-4c45-8f64-c72857a99887">
      <Terms xmlns="http://schemas.microsoft.com/office/infopath/2007/PartnerControls"/>
    </lcf76f155ced4ddcb4097134ff3c332f>
    <TaxCatchAll xmlns="ae046da2-873d-4a68-941a-4b9e7884cef1" xsi:nil="true"/>
  </documentManagement>
</p:properties>
</file>

<file path=customXml/itemProps1.xml><?xml version="1.0" encoding="utf-8"?>
<ds:datastoreItem xmlns:ds="http://schemas.openxmlformats.org/officeDocument/2006/customXml" ds:itemID="{B1F49561-84B0-4F75-B3C5-8200AA565B2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784D945-BC77-478D-A3F4-358694A5FB03}">
  <ds:schemaRefs>
    <ds:schemaRef ds:uri="ae046da2-873d-4a68-941a-4b9e7884cef1"/>
    <ds:schemaRef ds:uri="c592c685-9940-4c45-8f64-c72857a9988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0551FAC-D4BE-43AE-B3BA-C747822BDBD1}">
  <ds:schemaRefs>
    <ds:schemaRef ds:uri="c592c685-9940-4c45-8f64-c72857a99887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infopath/2007/PartnerControls"/>
    <ds:schemaRef ds:uri="ae046da2-873d-4a68-941a-4b9e7884cef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1684</TotalTime>
  <Words>2159</Words>
  <Application>Microsoft Macintosh PowerPoint</Application>
  <PresentationFormat>Panorámica</PresentationFormat>
  <Paragraphs>161</Paragraphs>
  <Slides>17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3" baseType="lpstr">
      <vt:lpstr>Aptos</vt:lpstr>
      <vt:lpstr>Arial</vt:lpstr>
      <vt:lpstr>Calibri</vt:lpstr>
      <vt:lpstr>Helvetica Neue</vt:lpstr>
      <vt:lpstr>Verdana</vt:lpstr>
      <vt:lpstr>TemaGob2024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Modelo de desarrollo de capacidades. Fundamentos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marcela andrea peÃ±a (marcela.pena)</cp:lastModifiedBy>
  <cp:revision>13</cp:revision>
  <cp:lastPrinted>2025-07-31T15:37:30Z</cp:lastPrinted>
  <dcterms:created xsi:type="dcterms:W3CDTF">2022-09-08T19:25:06Z</dcterms:created>
  <dcterms:modified xsi:type="dcterms:W3CDTF">2025-10-08T18:31:38Z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0x0101002E0D245868E2ED46AF168DD55FA2B5FC</vt:lpwstr>
  </property>
  <property fmtid="{D5CDD505-2E9C-101B-9397-08002B2CF9AE}" pid="3" name="MediaServiceImageTags">
    <vt:lpwstr/>
  </property>
</Properties>
</file>